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45"/>
  </p:notesMasterIdLst>
  <p:handoutMasterIdLst>
    <p:handoutMasterId r:id="rId146"/>
  </p:handoutMasterIdLst>
  <p:sldIdLst>
    <p:sldId id="256" r:id="rId5"/>
    <p:sldId id="464" r:id="rId6"/>
    <p:sldId id="460" r:id="rId7"/>
    <p:sldId id="466" r:id="rId8"/>
    <p:sldId id="465" r:id="rId9"/>
    <p:sldId id="467" r:id="rId10"/>
    <p:sldId id="468" r:id="rId11"/>
    <p:sldId id="469" r:id="rId12"/>
    <p:sldId id="470" r:id="rId13"/>
    <p:sldId id="471" r:id="rId14"/>
    <p:sldId id="474" r:id="rId15"/>
    <p:sldId id="473" r:id="rId16"/>
    <p:sldId id="476" r:id="rId17"/>
    <p:sldId id="475" r:id="rId18"/>
    <p:sldId id="477" r:id="rId19"/>
    <p:sldId id="478" r:id="rId20"/>
    <p:sldId id="479" r:id="rId21"/>
    <p:sldId id="480" r:id="rId22"/>
    <p:sldId id="481" r:id="rId23"/>
    <p:sldId id="482" r:id="rId24"/>
    <p:sldId id="483" r:id="rId25"/>
    <p:sldId id="484" r:id="rId26"/>
    <p:sldId id="485" r:id="rId27"/>
    <p:sldId id="486" r:id="rId28"/>
    <p:sldId id="487" r:id="rId29"/>
    <p:sldId id="488" r:id="rId30"/>
    <p:sldId id="489" r:id="rId31"/>
    <p:sldId id="491" r:id="rId32"/>
    <p:sldId id="492" r:id="rId33"/>
    <p:sldId id="493" r:id="rId34"/>
    <p:sldId id="494" r:id="rId35"/>
    <p:sldId id="495" r:id="rId36"/>
    <p:sldId id="496" r:id="rId37"/>
    <p:sldId id="497" r:id="rId38"/>
    <p:sldId id="498" r:id="rId39"/>
    <p:sldId id="499" r:id="rId40"/>
    <p:sldId id="500" r:id="rId41"/>
    <p:sldId id="501" r:id="rId42"/>
    <p:sldId id="502" r:id="rId43"/>
    <p:sldId id="503" r:id="rId44"/>
    <p:sldId id="504" r:id="rId45"/>
    <p:sldId id="505" r:id="rId46"/>
    <p:sldId id="507" r:id="rId47"/>
    <p:sldId id="506" r:id="rId48"/>
    <p:sldId id="508" r:id="rId49"/>
    <p:sldId id="509" r:id="rId50"/>
    <p:sldId id="510" r:id="rId51"/>
    <p:sldId id="511" r:id="rId52"/>
    <p:sldId id="512" r:id="rId53"/>
    <p:sldId id="513" r:id="rId54"/>
    <p:sldId id="515" r:id="rId55"/>
    <p:sldId id="514" r:id="rId56"/>
    <p:sldId id="516" r:id="rId57"/>
    <p:sldId id="517" r:id="rId58"/>
    <p:sldId id="518" r:id="rId59"/>
    <p:sldId id="519" r:id="rId60"/>
    <p:sldId id="520" r:id="rId61"/>
    <p:sldId id="521" r:id="rId62"/>
    <p:sldId id="522" r:id="rId63"/>
    <p:sldId id="523" r:id="rId64"/>
    <p:sldId id="524" r:id="rId65"/>
    <p:sldId id="525" r:id="rId66"/>
    <p:sldId id="526" r:id="rId67"/>
    <p:sldId id="528" r:id="rId68"/>
    <p:sldId id="529" r:id="rId69"/>
    <p:sldId id="530" r:id="rId70"/>
    <p:sldId id="531" r:id="rId71"/>
    <p:sldId id="532" r:id="rId72"/>
    <p:sldId id="533" r:id="rId73"/>
    <p:sldId id="534" r:id="rId74"/>
    <p:sldId id="535" r:id="rId75"/>
    <p:sldId id="536" r:id="rId76"/>
    <p:sldId id="537" r:id="rId77"/>
    <p:sldId id="538" r:id="rId78"/>
    <p:sldId id="539" r:id="rId79"/>
    <p:sldId id="540" r:id="rId80"/>
    <p:sldId id="541" r:id="rId81"/>
    <p:sldId id="542" r:id="rId82"/>
    <p:sldId id="543" r:id="rId83"/>
    <p:sldId id="544" r:id="rId84"/>
    <p:sldId id="545" r:id="rId85"/>
    <p:sldId id="546" r:id="rId86"/>
    <p:sldId id="547" r:id="rId87"/>
    <p:sldId id="548" r:id="rId88"/>
    <p:sldId id="549" r:id="rId89"/>
    <p:sldId id="550" r:id="rId90"/>
    <p:sldId id="551" r:id="rId91"/>
    <p:sldId id="552" r:id="rId92"/>
    <p:sldId id="553" r:id="rId93"/>
    <p:sldId id="554" r:id="rId94"/>
    <p:sldId id="555" r:id="rId95"/>
    <p:sldId id="556" r:id="rId96"/>
    <p:sldId id="557" r:id="rId97"/>
    <p:sldId id="558" r:id="rId98"/>
    <p:sldId id="559" r:id="rId99"/>
    <p:sldId id="560" r:id="rId100"/>
    <p:sldId id="561" r:id="rId101"/>
    <p:sldId id="562" r:id="rId102"/>
    <p:sldId id="563" r:id="rId103"/>
    <p:sldId id="564" r:id="rId104"/>
    <p:sldId id="565" r:id="rId105"/>
    <p:sldId id="566" r:id="rId106"/>
    <p:sldId id="567" r:id="rId107"/>
    <p:sldId id="568" r:id="rId108"/>
    <p:sldId id="569" r:id="rId109"/>
    <p:sldId id="571" r:id="rId110"/>
    <p:sldId id="572" r:id="rId111"/>
    <p:sldId id="574" r:id="rId112"/>
    <p:sldId id="575" r:id="rId113"/>
    <p:sldId id="576" r:id="rId114"/>
    <p:sldId id="577" r:id="rId115"/>
    <p:sldId id="578" r:id="rId116"/>
    <p:sldId id="579" r:id="rId117"/>
    <p:sldId id="580" r:id="rId118"/>
    <p:sldId id="598" r:id="rId119"/>
    <p:sldId id="599" r:id="rId120"/>
    <p:sldId id="581" r:id="rId121"/>
    <p:sldId id="582" r:id="rId122"/>
    <p:sldId id="583" r:id="rId123"/>
    <p:sldId id="584" r:id="rId124"/>
    <p:sldId id="585" r:id="rId125"/>
    <p:sldId id="586" r:id="rId126"/>
    <p:sldId id="587" r:id="rId127"/>
    <p:sldId id="588" r:id="rId128"/>
    <p:sldId id="589" r:id="rId129"/>
    <p:sldId id="591" r:id="rId130"/>
    <p:sldId id="592" r:id="rId131"/>
    <p:sldId id="593" r:id="rId132"/>
    <p:sldId id="590" r:id="rId133"/>
    <p:sldId id="594" r:id="rId134"/>
    <p:sldId id="595" r:id="rId135"/>
    <p:sldId id="596" r:id="rId136"/>
    <p:sldId id="597" r:id="rId137"/>
    <p:sldId id="600" r:id="rId138"/>
    <p:sldId id="601" r:id="rId139"/>
    <p:sldId id="603" r:id="rId140"/>
    <p:sldId id="602" r:id="rId141"/>
    <p:sldId id="604" r:id="rId142"/>
    <p:sldId id="605" r:id="rId143"/>
    <p:sldId id="606" r:id="rId144"/>
  </p:sldIdLst>
  <p:sldSz cx="9144000" cy="6858000" type="screen4x3"/>
  <p:notesSz cx="9928225" cy="6797675"/>
  <p:custDataLst>
    <p:tags r:id="rId14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deroth" initials="E" lastIdx="3" clrIdx="0">
    <p:extLst>
      <p:ext uri="{19B8F6BF-5375-455C-9EA6-DF929625EA0E}">
        <p15:presenceInfo xmlns:p15="http://schemas.microsoft.com/office/powerpoint/2012/main" userId="Endero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FAB4"/>
    <a:srgbClr val="0070C0"/>
    <a:srgbClr val="FDFDCB"/>
    <a:srgbClr val="B5F1C9"/>
    <a:srgbClr val="F9CBF6"/>
    <a:srgbClr val="F6B0F1"/>
    <a:srgbClr val="DBEEF4"/>
    <a:srgbClr val="F53939"/>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02" autoAdjust="0"/>
    <p:restoredTop sz="95141" autoAdjust="0"/>
  </p:normalViewPr>
  <p:slideViewPr>
    <p:cSldViewPr>
      <p:cViewPr varScale="1">
        <p:scale>
          <a:sx n="71" d="100"/>
          <a:sy n="71" d="100"/>
        </p:scale>
        <p:origin x="1344" y="6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presProps" Target="presProps.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view3D>
      <c:rotX val="50"/>
      <c:rotY val="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13877333041703122"/>
          <c:w val="1"/>
          <c:h val="0.76458260425780111"/>
        </c:manualLayout>
      </c:layout>
      <c:pie3DChart>
        <c:varyColors val="1"/>
        <c:ser>
          <c:idx val="0"/>
          <c:order val="0"/>
          <c:tx>
            <c:strRef>
              <c:f>Sheet1!$A$1</c:f>
              <c:strCache>
                <c:ptCount val="1"/>
                <c:pt idx="0">
                  <c:v>Total Land Use</c:v>
                </c:pt>
              </c:strCache>
            </c:strRef>
          </c:tx>
          <c:dPt>
            <c:idx val="0"/>
            <c:bubble3D val="0"/>
            <c:spPr>
              <a:solidFill>
                <a:schemeClr val="accent1"/>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1"/>
            <c:bubble3D val="0"/>
            <c:spPr>
              <a:solidFill>
                <a:schemeClr val="accent2"/>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2"/>
            <c:bubble3D val="0"/>
            <c:spPr>
              <a:solidFill>
                <a:schemeClr val="accent3"/>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3"/>
            <c:bubble3D val="0"/>
            <c:spPr>
              <a:solidFill>
                <a:schemeClr val="accent4"/>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4"/>
            <c:bubble3D val="0"/>
            <c:spPr>
              <a:solidFill>
                <a:schemeClr val="accent5"/>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5"/>
            <c:bubble3D val="0"/>
            <c:spPr>
              <a:solidFill>
                <a:schemeClr val="accent6"/>
              </a:solidFill>
              <a:ln>
                <a:noFill/>
              </a:ln>
              <a:effectLst>
                <a:outerShdw blurRad="88900" sx="102000" sy="102000" algn="ctr" rotWithShape="0">
                  <a:prstClr val="black">
                    <a:alpha val="20000"/>
                  </a:prstClr>
                </a:outerShdw>
              </a:effectLst>
              <a:scene3d>
                <a:camera prst="orthographicFront"/>
                <a:lightRig rig="threePt" dir="t"/>
              </a:scene3d>
              <a:sp3d prstMaterial="matte"/>
            </c:spPr>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dLblPos val="inEnd"/>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Sheet1!$A$1:$A$7</c:f>
              <c:strCache>
                <c:ptCount val="6"/>
                <c:pt idx="0">
                  <c:v>Tourist attractions</c:v>
                </c:pt>
                <c:pt idx="1">
                  <c:v>Retail</c:v>
                </c:pt>
                <c:pt idx="2">
                  <c:v>Offices</c:v>
                </c:pt>
                <c:pt idx="3">
                  <c:v>Services</c:v>
                </c:pt>
                <c:pt idx="4">
                  <c:v>Other</c:v>
                </c:pt>
                <c:pt idx="5">
                  <c:v>Vacant</c:v>
                </c:pt>
              </c:strCache>
              <c:extLst/>
            </c:strRef>
          </c:cat>
          <c:val>
            <c:numRef>
              <c:f>Sheet1!$B$1:$B$7</c:f>
              <c:numCache>
                <c:formatCode>General</c:formatCode>
                <c:ptCount val="6"/>
                <c:pt idx="0">
                  <c:v>8</c:v>
                </c:pt>
                <c:pt idx="1">
                  <c:v>14</c:v>
                </c:pt>
                <c:pt idx="2">
                  <c:v>2</c:v>
                </c:pt>
                <c:pt idx="3">
                  <c:v>20</c:v>
                </c:pt>
                <c:pt idx="4">
                  <c:v>5</c:v>
                </c:pt>
                <c:pt idx="5">
                  <c:v>6</c:v>
                </c:pt>
              </c:numCache>
              <c:extLst/>
            </c:numRef>
          </c:val>
          <c:extLst/>
        </c:ser>
        <c:dLbls>
          <c:dLblPos val="inEnd"/>
          <c:showLegendKey val="0"/>
          <c:showVal val="0"/>
          <c:showCatName val="1"/>
          <c:showSerName val="0"/>
          <c:showPercent val="0"/>
          <c:showBubbleSize val="0"/>
          <c:showLeaderLines val="1"/>
        </c:dLbls>
      </c:pie3DChart>
      <c:spPr>
        <a:noFill/>
        <a:ln>
          <a:noFill/>
        </a:ln>
        <a:effectLst/>
      </c:spPr>
    </c:plotArea>
    <c:legend>
      <c:legendPos val="b"/>
      <c:layout>
        <c:manualLayout>
          <c:xMode val="edge"/>
          <c:yMode val="edge"/>
          <c:x val="9.3650574816466371E-3"/>
          <c:y val="0.89556217016788953"/>
          <c:w val="0.97176749781277338"/>
          <c:h val="9.9569845435987167E-2"/>
        </c:manualLayout>
      </c:layout>
      <c:overlay val="0"/>
      <c:spPr>
        <a:solidFill>
          <a:schemeClr val="lt1">
            <a:alpha val="78000"/>
          </a:schemeClr>
        </a:solidFill>
        <a:ln>
          <a:noFill/>
        </a:ln>
        <a:effectLst/>
      </c:spPr>
      <c:txPr>
        <a:bodyPr rot="0" spcFirstLastPara="1" vertOverflow="ellipsis" vert="horz" wrap="square" anchor="ctr" anchorCtr="1"/>
        <a:lstStyle/>
        <a:p>
          <a:pPr>
            <a:defRPr sz="8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8-04-26T19:30:41.601" idx="1">
    <p:pos x="5635" y="712"/>
    <p:text>Nubian Pyramids, Sudan</p:text>
    <p:extLst>
      <p:ext uri="{C676402C-5697-4E1C-873F-D02D1690AC5C}">
        <p15:threadingInfo xmlns:p15="http://schemas.microsoft.com/office/powerpoint/2012/main" timeZoneBias="-120"/>
      </p:ext>
    </p:extLst>
  </p:cm>
  <p:cm authorId="1" dt="2018-04-26T19:33:08.349" idx="2">
    <p:pos x="5635" y="1943"/>
    <p:text>Angkor Wat, Cambodia</p:text>
    <p:extLst>
      <p:ext uri="{C676402C-5697-4E1C-873F-D02D1690AC5C}">
        <p15:threadingInfo xmlns:p15="http://schemas.microsoft.com/office/powerpoint/2012/main" timeZoneBias="-120"/>
      </p:ext>
    </p:extLst>
  </p:cm>
  <p:cm authorId="1" dt="2018-04-26T19:35:53.380" idx="3">
    <p:pos x="5617" y="3126"/>
    <p:text>Ayres Rock, Uluru, Australia</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28/04/2018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4/28/2018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20256186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204086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42385271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8304394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25737916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206156645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248836024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10517712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416704067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1274683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09448963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1664069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214479828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242345441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59483556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79786820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399196747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324889426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165112381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362534578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3205855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358120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32280543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128913622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43438800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7416299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113712072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532877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18657687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282434610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276639299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2378654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09893701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218044452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357756882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136992746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133</a:t>
            </a:fld>
            <a:endParaRPr lang="en-GB" dirty="0"/>
          </a:p>
        </p:txBody>
      </p:sp>
    </p:spTree>
    <p:extLst>
      <p:ext uri="{BB962C8B-B14F-4D97-AF65-F5344CB8AC3E}">
        <p14:creationId xmlns:p14="http://schemas.microsoft.com/office/powerpoint/2010/main" val="35126689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134</a:t>
            </a:fld>
            <a:endParaRPr lang="en-GB" dirty="0"/>
          </a:p>
        </p:txBody>
      </p:sp>
    </p:spTree>
    <p:extLst>
      <p:ext uri="{BB962C8B-B14F-4D97-AF65-F5344CB8AC3E}">
        <p14:creationId xmlns:p14="http://schemas.microsoft.com/office/powerpoint/2010/main" val="45889966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135</a:t>
            </a:fld>
            <a:endParaRPr lang="en-GB" dirty="0"/>
          </a:p>
        </p:txBody>
      </p:sp>
    </p:spTree>
    <p:extLst>
      <p:ext uri="{BB962C8B-B14F-4D97-AF65-F5344CB8AC3E}">
        <p14:creationId xmlns:p14="http://schemas.microsoft.com/office/powerpoint/2010/main" val="240503960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136</a:t>
            </a:fld>
            <a:endParaRPr lang="en-GB" dirty="0"/>
          </a:p>
        </p:txBody>
      </p:sp>
    </p:spTree>
    <p:extLst>
      <p:ext uri="{BB962C8B-B14F-4D97-AF65-F5344CB8AC3E}">
        <p14:creationId xmlns:p14="http://schemas.microsoft.com/office/powerpoint/2010/main" val="221632807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137</a:t>
            </a:fld>
            <a:endParaRPr lang="en-GB" dirty="0"/>
          </a:p>
        </p:txBody>
      </p:sp>
    </p:spTree>
    <p:extLst>
      <p:ext uri="{BB962C8B-B14F-4D97-AF65-F5344CB8AC3E}">
        <p14:creationId xmlns:p14="http://schemas.microsoft.com/office/powerpoint/2010/main" val="325256813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138</a:t>
            </a:fld>
            <a:endParaRPr lang="en-GB" dirty="0"/>
          </a:p>
        </p:txBody>
      </p:sp>
    </p:spTree>
    <p:extLst>
      <p:ext uri="{BB962C8B-B14F-4D97-AF65-F5344CB8AC3E}">
        <p14:creationId xmlns:p14="http://schemas.microsoft.com/office/powerpoint/2010/main" val="16159970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139</a:t>
            </a:fld>
            <a:endParaRPr lang="en-GB" dirty="0"/>
          </a:p>
        </p:txBody>
      </p:sp>
    </p:spTree>
    <p:extLst>
      <p:ext uri="{BB962C8B-B14F-4D97-AF65-F5344CB8AC3E}">
        <p14:creationId xmlns:p14="http://schemas.microsoft.com/office/powerpoint/2010/main" val="1200163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0024215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140</a:t>
            </a:fld>
            <a:endParaRPr lang="en-GB" dirty="0"/>
          </a:p>
        </p:txBody>
      </p:sp>
    </p:spTree>
    <p:extLst>
      <p:ext uri="{BB962C8B-B14F-4D97-AF65-F5344CB8AC3E}">
        <p14:creationId xmlns:p14="http://schemas.microsoft.com/office/powerpoint/2010/main" val="1363077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528838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205688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097319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174391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700726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999521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794775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207764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000293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175145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1765012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80943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4849529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72186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63635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17677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2606142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566919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8052973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8219932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258905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4772956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970054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4971220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536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8391004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8515690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5804914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145889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0739672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2975855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7273617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0068515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3569753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473727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1988321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0160920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9597955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2744201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8494295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5398737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563503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521012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8226201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835365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6922697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1091136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8230954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3618134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4147989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0086638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6739054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005864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41422860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4072882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2875625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14204819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4347041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9164562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11758785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6130080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9683518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5832294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40586708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256207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174681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3212716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285198431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758300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18270055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22013293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305534654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86324555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2761843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2321866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8794368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10199156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11083809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30251206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29220746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44859481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269050932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188353982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7899976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451396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77.xml"/><Relationship Id="rId5" Type="http://schemas.openxmlformats.org/officeDocument/2006/relationships/image" Target="../media/image2.jpeg"/><Relationship Id="rId4" Type="http://schemas.openxmlformats.org/officeDocument/2006/relationships/slide" Target="../slides/slide5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slide" Target="../slides/slide77.xml"/><Relationship Id="rId5" Type="http://schemas.openxmlformats.org/officeDocument/2006/relationships/slide" Target="../slides/slide50.xml"/><Relationship Id="rId4" Type="http://schemas.openxmlformats.org/officeDocument/2006/relationships/slide" Target="../slides/slide2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slide" Target="../slides/slide77.xml"/><Relationship Id="rId5" Type="http://schemas.openxmlformats.org/officeDocument/2006/relationships/slide" Target="../slides/slide50.xml"/><Relationship Id="rId4" Type="http://schemas.openxmlformats.org/officeDocument/2006/relationships/slide" Target="../slides/slide2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5841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 – Global Features</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739685" y="692696"/>
            <a:ext cx="218338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 –  Time zones &amp; Climates</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971077" y="692696"/>
            <a:ext cx="134500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3 – Destinations</a:t>
            </a:r>
            <a:endParaRPr lang="en-GB" sz="13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print">
            <a:extLst>
              <a:ext uri="{28A0092B-C50C-407E-A947-70E740481C1C}">
                <a14:useLocalDpi xmlns:a14="http://schemas.microsoft.com/office/drawing/2010/main" val="0"/>
              </a:ext>
            </a:extLst>
          </a:blip>
          <a:stretch>
            <a:fillRect/>
          </a:stretch>
        </p:blipFill>
        <p:spPr>
          <a:xfrm>
            <a:off x="7724157" y="44624"/>
            <a:ext cx="1384347" cy="1007391"/>
          </a:xfrm>
          <a:prstGeom prst="rect">
            <a:avLst/>
          </a:prstGeom>
        </p:spPr>
      </p:pic>
      <p:sp>
        <p:nvSpPr>
          <p:cNvPr id="9" name="Round Same Side Corner Rectangle 8">
            <a:hlinkClick r:id="rId6" action="ppaction://hlinksldjump"/>
          </p:cNvPr>
          <p:cNvSpPr/>
          <p:nvPr userDrawn="1"/>
        </p:nvSpPr>
        <p:spPr>
          <a:xfrm>
            <a:off x="5364088"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4</a:t>
            </a:r>
            <a:r>
              <a:rPr lang="en-GB" sz="1300" b="1" baseline="0" dirty="0" smtClean="0">
                <a:latin typeface="Arial" panose="020B0604020202020204" pitchFamily="34" charset="0"/>
                <a:cs typeface="Arial" panose="020B0604020202020204" pitchFamily="34" charset="0"/>
              </a:rPr>
              <a:t> – Attractions</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99491" y="1065699"/>
            <a:ext cx="8890554" cy="5675669"/>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pic>
        <p:nvPicPr>
          <p:cNvPr id="22" name="Picture 21" descr="111004 logo tbs rehab slogan and  hi def.jpg"/>
          <p:cNvPicPr/>
          <p:nvPr userDrawn="1"/>
        </p:nvPicPr>
        <p:blipFill>
          <a:blip r:embed="rId2" cstate="print">
            <a:extLst>
              <a:ext uri="{28A0092B-C50C-407E-A947-70E740481C1C}">
                <a14:useLocalDpi xmlns:a14="http://schemas.microsoft.com/office/drawing/2010/main" val="0"/>
              </a:ext>
            </a:extLst>
          </a:blip>
          <a:stretch>
            <a:fillRect/>
          </a:stretch>
        </p:blipFill>
        <p:spPr>
          <a:xfrm>
            <a:off x="7724157" y="44624"/>
            <a:ext cx="1384347" cy="1007391"/>
          </a:xfrm>
          <a:prstGeom prst="rect">
            <a:avLst/>
          </a:prstGeom>
        </p:spPr>
      </p:pic>
      <p:sp>
        <p:nvSpPr>
          <p:cNvPr id="15" name="Content Placeholder 1"/>
          <p:cNvSpPr txBox="1">
            <a:spLocks/>
          </p:cNvSpPr>
          <p:nvPr/>
        </p:nvSpPr>
        <p:spPr>
          <a:xfrm>
            <a:off x="99491" y="1065699"/>
            <a:ext cx="8890554" cy="5675669"/>
          </a:xfrm>
          <a:prstGeom prst="rect">
            <a:avLst/>
          </a:prstGeom>
          <a:solidFill>
            <a:srgbClr val="FDFDCB"/>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3" action="ppaction://hlinksldjump"/>
          </p:cNvPr>
          <p:cNvSpPr/>
          <p:nvPr userDrawn="1"/>
        </p:nvSpPr>
        <p:spPr>
          <a:xfrm>
            <a:off x="107504" y="692696"/>
            <a:ext cx="15841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 – Global Features</a:t>
            </a:r>
            <a:endParaRPr lang="en-GB" sz="1300" b="1" dirty="0">
              <a:latin typeface="Arial" panose="020B0604020202020204" pitchFamily="34" charset="0"/>
              <a:cs typeface="Arial" panose="020B0604020202020204" pitchFamily="34" charset="0"/>
            </a:endParaRPr>
          </a:p>
        </p:txBody>
      </p:sp>
      <p:sp>
        <p:nvSpPr>
          <p:cNvPr id="12" name="Round Same Side Corner Rectangle 11">
            <a:hlinkClick r:id="rId4" action="ppaction://hlinksldjump"/>
          </p:cNvPr>
          <p:cNvSpPr/>
          <p:nvPr userDrawn="1"/>
        </p:nvSpPr>
        <p:spPr>
          <a:xfrm>
            <a:off x="1739685" y="692696"/>
            <a:ext cx="218338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 –  Time zones &amp; Climates</a:t>
            </a:r>
            <a:endParaRPr lang="en-GB" sz="13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3971077" y="692696"/>
            <a:ext cx="134500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3 – Destinations</a:t>
            </a:r>
            <a:endParaRPr lang="en-GB" sz="1300" b="1" dirty="0">
              <a:latin typeface="Arial" panose="020B0604020202020204" pitchFamily="34" charset="0"/>
              <a:cs typeface="Arial" panose="020B0604020202020204" pitchFamily="34" charset="0"/>
            </a:endParaRPr>
          </a:p>
        </p:txBody>
      </p:sp>
      <p:sp>
        <p:nvSpPr>
          <p:cNvPr id="14" name="Round Same Side Corner Rectangle 13">
            <a:hlinkClick r:id="rId6" action="ppaction://hlinksldjump"/>
          </p:cNvPr>
          <p:cNvSpPr/>
          <p:nvPr userDrawn="1"/>
        </p:nvSpPr>
        <p:spPr>
          <a:xfrm>
            <a:off x="5364088"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4</a:t>
            </a:r>
            <a:r>
              <a:rPr lang="en-GB" sz="1300" b="1" baseline="0" dirty="0" smtClean="0">
                <a:latin typeface="Arial" panose="020B0604020202020204" pitchFamily="34" charset="0"/>
                <a:cs typeface="Arial" panose="020B0604020202020204" pitchFamily="34" charset="0"/>
              </a:rPr>
              <a:t> – Attractions</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1517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2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pic>
        <p:nvPicPr>
          <p:cNvPr id="22" name="Picture 21" descr="111004 logo tbs rehab slogan and  hi def.jpg"/>
          <p:cNvPicPr/>
          <p:nvPr userDrawn="1"/>
        </p:nvPicPr>
        <p:blipFill>
          <a:blip r:embed="rId2" cstate="print">
            <a:extLst>
              <a:ext uri="{28A0092B-C50C-407E-A947-70E740481C1C}">
                <a14:useLocalDpi xmlns:a14="http://schemas.microsoft.com/office/drawing/2010/main" val="0"/>
              </a:ext>
            </a:extLst>
          </a:blip>
          <a:stretch>
            <a:fillRect/>
          </a:stretch>
        </p:blipFill>
        <p:spPr>
          <a:xfrm>
            <a:off x="7724157" y="44624"/>
            <a:ext cx="1384347" cy="1007391"/>
          </a:xfrm>
          <a:prstGeom prst="rect">
            <a:avLst/>
          </a:prstGeom>
        </p:spPr>
      </p:pic>
      <p:sp>
        <p:nvSpPr>
          <p:cNvPr id="15" name="Content Placeholder 1"/>
          <p:cNvSpPr txBox="1">
            <a:spLocks/>
          </p:cNvSpPr>
          <p:nvPr/>
        </p:nvSpPr>
        <p:spPr>
          <a:xfrm>
            <a:off x="99491" y="1065699"/>
            <a:ext cx="8890554" cy="5675669"/>
          </a:xfrm>
          <a:prstGeom prst="rect">
            <a:avLst/>
          </a:prstGeom>
          <a:solidFill>
            <a:schemeClr val="accent1">
              <a:lumMod val="20000"/>
              <a:lumOff val="80000"/>
            </a:schemeClr>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3" action="ppaction://hlinksldjump"/>
          </p:cNvPr>
          <p:cNvSpPr/>
          <p:nvPr userDrawn="1"/>
        </p:nvSpPr>
        <p:spPr>
          <a:xfrm>
            <a:off x="107504" y="692696"/>
            <a:ext cx="15841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 – Global Features</a:t>
            </a:r>
            <a:endParaRPr lang="en-GB" sz="1300" b="1" dirty="0">
              <a:latin typeface="Arial" panose="020B0604020202020204" pitchFamily="34" charset="0"/>
              <a:cs typeface="Arial" panose="020B0604020202020204" pitchFamily="34" charset="0"/>
            </a:endParaRPr>
          </a:p>
        </p:txBody>
      </p:sp>
      <p:sp>
        <p:nvSpPr>
          <p:cNvPr id="12" name="Round Same Side Corner Rectangle 11">
            <a:hlinkClick r:id="rId4" action="ppaction://hlinksldjump"/>
          </p:cNvPr>
          <p:cNvSpPr/>
          <p:nvPr userDrawn="1"/>
        </p:nvSpPr>
        <p:spPr>
          <a:xfrm>
            <a:off x="1739685" y="692696"/>
            <a:ext cx="218338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 –  Time zones &amp; Climates</a:t>
            </a:r>
            <a:endParaRPr lang="en-GB" sz="13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3971077" y="692696"/>
            <a:ext cx="134500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3 – Destinations</a:t>
            </a:r>
            <a:endParaRPr lang="en-GB" sz="1300" b="1" dirty="0">
              <a:latin typeface="Arial" panose="020B0604020202020204" pitchFamily="34" charset="0"/>
              <a:cs typeface="Arial" panose="020B0604020202020204" pitchFamily="34" charset="0"/>
            </a:endParaRPr>
          </a:p>
        </p:txBody>
      </p:sp>
      <p:sp>
        <p:nvSpPr>
          <p:cNvPr id="14" name="Round Same Side Corner Rectangle 13">
            <a:hlinkClick r:id="rId6" action="ppaction://hlinksldjump"/>
          </p:cNvPr>
          <p:cNvSpPr/>
          <p:nvPr userDrawn="1"/>
        </p:nvSpPr>
        <p:spPr>
          <a:xfrm>
            <a:off x="5364088"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4</a:t>
            </a:r>
            <a:r>
              <a:rPr lang="en-GB" sz="1300" b="1" baseline="0" dirty="0" smtClean="0">
                <a:latin typeface="Arial" panose="020B0604020202020204" pitchFamily="34" charset="0"/>
                <a:cs typeface="Arial" panose="020B0604020202020204" pitchFamily="34" charset="0"/>
              </a:rPr>
              <a:t> – Attractions</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7653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 action="ppaction://noaction"/>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2"/>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 action="ppaction://noaction"/>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2"/>
          </p:cNvPr>
          <p:cNvPicPr>
            <a:picLocks noChangeAspect="1" noChangeArrowheads="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9850" y="85725"/>
            <a:ext cx="7813675" cy="5461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4525963"/>
          </a:xfrm>
          <a:prstGeom prst="rect">
            <a:avLst/>
          </a:prstGeom>
        </p:spPr>
        <p:txBody>
          <a:bodyPr/>
          <a:lstStyle/>
          <a:p>
            <a:endParaRPr lang="en-GB"/>
          </a:p>
        </p:txBody>
      </p:sp>
    </p:spTree>
    <p:extLst>
      <p:ext uri="{BB962C8B-B14F-4D97-AF65-F5344CB8AC3E}">
        <p14:creationId xmlns:p14="http://schemas.microsoft.com/office/powerpoint/2010/main" val="3606776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11"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5" r:id="rId5"/>
    <p:sldLayoutId id="2147483716" r:id="rId6"/>
    <p:sldLayoutId id="2147483712" r:id="rId7"/>
    <p:sldLayoutId id="2147483713" r:id="rId8"/>
    <p:sldLayoutId id="2147483714" r:id="rId9"/>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19.jpeg"/><Relationship Id="rId2" Type="http://schemas.openxmlformats.org/officeDocument/2006/relationships/notesSlide" Target="../notesSlides/notesSlide100.xml"/><Relationship Id="rId1" Type="http://schemas.openxmlformats.org/officeDocument/2006/relationships/slideLayout" Target="../slideLayouts/slideLayout4.xml"/><Relationship Id="rId6" Type="http://schemas.openxmlformats.org/officeDocument/2006/relationships/image" Target="../media/image118.png"/><Relationship Id="rId5" Type="http://schemas.openxmlformats.org/officeDocument/2006/relationships/image" Target="../media/image117.jpeg"/><Relationship Id="rId4" Type="http://schemas.openxmlformats.org/officeDocument/2006/relationships/hyperlink" Target="https://arosalenzerheide.swiss/en/Region/Lenzerheide" TargetMode="External"/></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23.jpeg"/><Relationship Id="rId2" Type="http://schemas.openxmlformats.org/officeDocument/2006/relationships/notesSlide" Target="../notesSlides/notesSlide102.xml"/><Relationship Id="rId1" Type="http://schemas.openxmlformats.org/officeDocument/2006/relationships/slideLayout" Target="../slideLayouts/slideLayout4.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10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3.xml"/><Relationship Id="rId1" Type="http://schemas.openxmlformats.org/officeDocument/2006/relationships/slideLayout" Target="../slideLayouts/slideLayout4.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4.xml"/><Relationship Id="rId1" Type="http://schemas.openxmlformats.org/officeDocument/2006/relationships/slideLayout" Target="../slideLayouts/slideLayout5.xml"/><Relationship Id="rId4" Type="http://schemas.openxmlformats.org/officeDocument/2006/relationships/image" Target="../media/image127.png"/></Relationships>
</file>

<file path=ppt/slides/_rels/slide10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hyperlink" Target="CiDA%20-%20Unit%2002%20-%20LO1%20-%20Getting%20Organised.pptx" TargetMode="External"/><Relationship Id="rId7" Type="http://schemas.openxmlformats.org/officeDocument/2006/relationships/image" Target="../media/image131.jpeg"/><Relationship Id="rId2" Type="http://schemas.openxmlformats.org/officeDocument/2006/relationships/notesSlide" Target="../notesSlides/notesSlide105.xml"/><Relationship Id="rId1" Type="http://schemas.openxmlformats.org/officeDocument/2006/relationships/slideLayout" Target="../slideLayouts/slideLayout5.xml"/><Relationship Id="rId6" Type="http://schemas.openxmlformats.org/officeDocument/2006/relationships/image" Target="../media/image130.jpeg"/><Relationship Id="rId5" Type="http://schemas.openxmlformats.org/officeDocument/2006/relationships/image" Target="../media/image129.jpeg"/><Relationship Id="rId4" Type="http://schemas.openxmlformats.org/officeDocument/2006/relationships/image" Target="../media/image128.jpeg"/></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5.xml"/><Relationship Id="rId5" Type="http://schemas.openxmlformats.org/officeDocument/2006/relationships/image" Target="../media/image132.jpeg"/><Relationship Id="rId4" Type="http://schemas.openxmlformats.org/officeDocument/2006/relationships/image" Target="../media/image127.png"/></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7.xml"/><Relationship Id="rId1" Type="http://schemas.openxmlformats.org/officeDocument/2006/relationships/slideLayout" Target="../slideLayouts/slideLayout5.xml"/><Relationship Id="rId5" Type="http://schemas.openxmlformats.org/officeDocument/2006/relationships/image" Target="../media/image133.jpeg"/><Relationship Id="rId4" Type="http://schemas.openxmlformats.org/officeDocument/2006/relationships/image" Target="../media/image127.png"/></Relationships>
</file>

<file path=ppt/slides/_rels/slide10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8.xml"/><Relationship Id="rId1" Type="http://schemas.openxmlformats.org/officeDocument/2006/relationships/slideLayout" Target="../slideLayouts/slideLayout5.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27.png"/></Relationships>
</file>

<file path=ppt/slides/_rels/slide109.xml.rels><?xml version="1.0" encoding="UTF-8" standalone="yes"?>
<Relationships xmlns="http://schemas.openxmlformats.org/package/2006/relationships"><Relationship Id="rId8" Type="http://schemas.openxmlformats.org/officeDocument/2006/relationships/hyperlink" Target="Unit%2002%20-%20Resources/2.4%20-%20Dubai%20Festival%20City.mp4"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138.jpeg"/><Relationship Id="rId2" Type="http://schemas.openxmlformats.org/officeDocument/2006/relationships/notesSlide" Target="../notesSlides/notesSlide109.xml"/><Relationship Id="rId1" Type="http://schemas.openxmlformats.org/officeDocument/2006/relationships/slideLayout" Target="../slideLayouts/slideLayout5.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0.xml"/><Relationship Id="rId1" Type="http://schemas.openxmlformats.org/officeDocument/2006/relationships/slideLayout" Target="../slideLayouts/slideLayout5.xml"/><Relationship Id="rId5" Type="http://schemas.openxmlformats.org/officeDocument/2006/relationships/image" Target="../media/image139.png"/><Relationship Id="rId4" Type="http://schemas.openxmlformats.org/officeDocument/2006/relationships/image" Target="../media/image127.png"/></Relationships>
</file>

<file path=ppt/slides/_rels/slide111.xml.rels><?xml version="1.0" encoding="UTF-8" standalone="yes"?>
<Relationships xmlns="http://schemas.openxmlformats.org/package/2006/relationships"><Relationship Id="rId8" Type="http://schemas.openxmlformats.org/officeDocument/2006/relationships/hyperlink" Target="Unit%2002%20-%20Resources/2.4%20-%20Dubai%20Festival%20City.mp4"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138.jpeg"/><Relationship Id="rId2" Type="http://schemas.openxmlformats.org/officeDocument/2006/relationships/notesSlide" Target="../notesSlides/notesSlide111.xml"/><Relationship Id="rId1" Type="http://schemas.openxmlformats.org/officeDocument/2006/relationships/slideLayout" Target="../slideLayouts/slideLayout5.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27.png"/></Relationships>
</file>

<file path=ppt/slides/_rels/slide1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42.png"/><Relationship Id="rId2" Type="http://schemas.openxmlformats.org/officeDocument/2006/relationships/notesSlide" Target="../notesSlides/notesSlide112.xml"/><Relationship Id="rId1" Type="http://schemas.openxmlformats.org/officeDocument/2006/relationships/slideLayout" Target="../slideLayouts/slideLayout5.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27.png"/></Relationships>
</file>

<file path=ppt/slides/_rels/slide1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3.xml"/><Relationship Id="rId1" Type="http://schemas.openxmlformats.org/officeDocument/2006/relationships/slideLayout" Target="../slideLayouts/slideLayout4.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114.xml.rels><?xml version="1.0" encoding="UTF-8" standalone="yes"?>
<Relationships xmlns="http://schemas.openxmlformats.org/package/2006/relationships"><Relationship Id="rId8" Type="http://schemas.openxmlformats.org/officeDocument/2006/relationships/hyperlink" Target="Unit%2002%20-%20Resources/2.4%20-%20Victoria%20Falls.mp4"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148.jpeg"/><Relationship Id="rId2" Type="http://schemas.openxmlformats.org/officeDocument/2006/relationships/notesSlide" Target="../notesSlides/notesSlide114.xml"/><Relationship Id="rId1" Type="http://schemas.openxmlformats.org/officeDocument/2006/relationships/slideLayout" Target="../slideLayouts/slideLayout5.xml"/><Relationship Id="rId6" Type="http://schemas.openxmlformats.org/officeDocument/2006/relationships/image" Target="../media/image147.jpeg"/><Relationship Id="rId5" Type="http://schemas.openxmlformats.org/officeDocument/2006/relationships/image" Target="../media/image146.jpeg"/><Relationship Id="rId4" Type="http://schemas.openxmlformats.org/officeDocument/2006/relationships/image" Target="../media/image127.png"/></Relationships>
</file>

<file path=ppt/slides/_rels/slide1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5.xml"/><Relationship Id="rId1" Type="http://schemas.openxmlformats.org/officeDocument/2006/relationships/slideLayout" Target="../slideLayouts/slideLayout5.xml"/><Relationship Id="rId5" Type="http://schemas.openxmlformats.org/officeDocument/2006/relationships/image" Target="../media/image149.png"/><Relationship Id="rId4" Type="http://schemas.openxmlformats.org/officeDocument/2006/relationships/image" Target="../media/image127.png"/></Relationships>
</file>

<file path=ppt/slides/_rels/slide11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6.xml"/><Relationship Id="rId1" Type="http://schemas.openxmlformats.org/officeDocument/2006/relationships/slideLayout" Target="../slideLayouts/slideLayout5.xml"/><Relationship Id="rId5" Type="http://schemas.openxmlformats.org/officeDocument/2006/relationships/image" Target="../media/image150.png"/><Relationship Id="rId4" Type="http://schemas.openxmlformats.org/officeDocument/2006/relationships/image" Target="../media/image127.png"/></Relationships>
</file>

<file path=ppt/slides/_rels/slide117.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hyperlink" Target="CiDA%20-%20Unit%2002%20-%20LO1%20-%20Getting%20Organised.pptx" TargetMode="External"/><Relationship Id="rId7" Type="http://schemas.openxmlformats.org/officeDocument/2006/relationships/image" Target="../media/image152.jpeg"/><Relationship Id="rId2" Type="http://schemas.openxmlformats.org/officeDocument/2006/relationships/notesSlide" Target="../notesSlides/notesSlide117.xml"/><Relationship Id="rId1" Type="http://schemas.openxmlformats.org/officeDocument/2006/relationships/slideLayout" Target="../slideLayouts/slideLayout5.xml"/><Relationship Id="rId6" Type="http://schemas.openxmlformats.org/officeDocument/2006/relationships/image" Target="../media/image151.jpeg"/><Relationship Id="rId5" Type="http://schemas.openxmlformats.org/officeDocument/2006/relationships/hyperlink" Target="Unit%2002%20-%20Resources/2.4%20-%20Victoria%20Falls.mp4" TargetMode="External"/><Relationship Id="rId4" Type="http://schemas.openxmlformats.org/officeDocument/2006/relationships/image" Target="../media/image127.png"/></Relationships>
</file>

<file path=ppt/slides/_rels/slide1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5.jpeg"/><Relationship Id="rId2" Type="http://schemas.openxmlformats.org/officeDocument/2006/relationships/notesSlide" Target="../notesSlides/notesSlide118.xml"/><Relationship Id="rId1" Type="http://schemas.openxmlformats.org/officeDocument/2006/relationships/slideLayout" Target="../slideLayouts/slideLayout5.xml"/><Relationship Id="rId6" Type="http://schemas.openxmlformats.org/officeDocument/2006/relationships/image" Target="../media/image154.jpeg"/><Relationship Id="rId5" Type="http://schemas.openxmlformats.org/officeDocument/2006/relationships/hyperlink" Target="Unit%2002%20-%20Resources/2.4%20-%20Victoria%20Falls.mp4" TargetMode="External"/><Relationship Id="rId4" Type="http://schemas.openxmlformats.org/officeDocument/2006/relationships/image" Target="../media/image127.png"/></Relationships>
</file>

<file path=ppt/slides/_rels/slide1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6.jpeg"/><Relationship Id="rId2" Type="http://schemas.openxmlformats.org/officeDocument/2006/relationships/notesSlide" Target="../notesSlides/notesSlide119.xml"/><Relationship Id="rId1" Type="http://schemas.openxmlformats.org/officeDocument/2006/relationships/slideLayout" Target="../slideLayouts/slideLayout5.xml"/><Relationship Id="rId6" Type="http://schemas.openxmlformats.org/officeDocument/2006/relationships/image" Target="../media/image154.jpeg"/><Relationship Id="rId5" Type="http://schemas.openxmlformats.org/officeDocument/2006/relationships/hyperlink" Target="Unit%2002%20-%20Resources/2.4%20-%20Victoria%20Falls.mp4" TargetMode="External"/><Relationship Id="rId4" Type="http://schemas.openxmlformats.org/officeDocument/2006/relationships/image" Target="../media/image127.png"/></Relationships>
</file>

<file path=ppt/slides/_rels/slide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0.xml"/><Relationship Id="rId1" Type="http://schemas.openxmlformats.org/officeDocument/2006/relationships/slideLayout" Target="../slideLayouts/slideLayout4.xml"/><Relationship Id="rId6" Type="http://schemas.openxmlformats.org/officeDocument/2006/relationships/image" Target="../media/image159.jpeg"/><Relationship Id="rId5" Type="http://schemas.openxmlformats.org/officeDocument/2006/relationships/image" Target="../media/image158.png"/><Relationship Id="rId4" Type="http://schemas.openxmlformats.org/officeDocument/2006/relationships/image" Target="../media/image157.jpeg"/></Relationships>
</file>

<file path=ppt/slides/_rels/slide1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hyperlink" Target="Unit%2002%20-%20Resources/2.4%20-%20Waitomo%20Caves.mp4" TargetMode="External"/><Relationship Id="rId2" Type="http://schemas.openxmlformats.org/officeDocument/2006/relationships/notesSlide" Target="../notesSlides/notesSlide121.xml"/><Relationship Id="rId1" Type="http://schemas.openxmlformats.org/officeDocument/2006/relationships/slideLayout" Target="../slideLayouts/slideLayout4.xml"/><Relationship Id="rId6" Type="http://schemas.openxmlformats.org/officeDocument/2006/relationships/image" Target="../media/image162.jpeg"/><Relationship Id="rId5" Type="http://schemas.openxmlformats.org/officeDocument/2006/relationships/image" Target="../media/image161.jpeg"/><Relationship Id="rId4" Type="http://schemas.openxmlformats.org/officeDocument/2006/relationships/image" Target="../media/image160.jpeg"/></Relationships>
</file>

<file path=ppt/slides/_rels/slide1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65.jpeg"/><Relationship Id="rId2" Type="http://schemas.openxmlformats.org/officeDocument/2006/relationships/notesSlide" Target="../notesSlides/notesSlide122.xml"/><Relationship Id="rId1" Type="http://schemas.openxmlformats.org/officeDocument/2006/relationships/slideLayout" Target="../slideLayouts/slideLayout4.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hyperlink" Target="Unit%2002%20-%20Resources/2.4%20-%20Waitomo%20Caves.mp4"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68.jpeg"/><Relationship Id="rId2" Type="http://schemas.openxmlformats.org/officeDocument/2006/relationships/notesSlide" Target="../notesSlides/notesSlide123.xml"/><Relationship Id="rId1" Type="http://schemas.openxmlformats.org/officeDocument/2006/relationships/slideLayout" Target="../slideLayouts/slideLayout5.xml"/><Relationship Id="rId6" Type="http://schemas.openxmlformats.org/officeDocument/2006/relationships/image" Target="../media/image167.jpeg"/><Relationship Id="rId5" Type="http://schemas.openxmlformats.org/officeDocument/2006/relationships/image" Target="../media/image166.jpeg"/><Relationship Id="rId4" Type="http://schemas.openxmlformats.org/officeDocument/2006/relationships/image" Target="../media/image127.png"/></Relationships>
</file>

<file path=ppt/slides/_rels/slide124.xml.rels><?xml version="1.0" encoding="UTF-8" standalone="yes"?>
<Relationships xmlns="http://schemas.openxmlformats.org/package/2006/relationships"><Relationship Id="rId8" Type="http://schemas.openxmlformats.org/officeDocument/2006/relationships/hyperlink" Target="Unit%2002%20-%20Resources/2.4%20-%20Waitomo%20Caves.mp4"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171.jpeg"/><Relationship Id="rId2" Type="http://schemas.openxmlformats.org/officeDocument/2006/relationships/notesSlide" Target="../notesSlides/notesSlide124.xml"/><Relationship Id="rId1" Type="http://schemas.openxmlformats.org/officeDocument/2006/relationships/slideLayout" Target="../slideLayouts/slideLayout5.xml"/><Relationship Id="rId6" Type="http://schemas.openxmlformats.org/officeDocument/2006/relationships/image" Target="../media/image170.jpeg"/><Relationship Id="rId5" Type="http://schemas.openxmlformats.org/officeDocument/2006/relationships/image" Target="../media/image169.jpeg"/><Relationship Id="rId4" Type="http://schemas.openxmlformats.org/officeDocument/2006/relationships/image" Target="../media/image127.png"/></Relationships>
</file>

<file path=ppt/slides/_rels/slide1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74.jpeg"/><Relationship Id="rId2" Type="http://schemas.openxmlformats.org/officeDocument/2006/relationships/notesSlide" Target="../notesSlides/notesSlide126.xml"/><Relationship Id="rId1" Type="http://schemas.openxmlformats.org/officeDocument/2006/relationships/slideLayout" Target="../slideLayouts/slideLayout5.xml"/><Relationship Id="rId6" Type="http://schemas.openxmlformats.org/officeDocument/2006/relationships/image" Target="../media/image173.jpeg"/><Relationship Id="rId5" Type="http://schemas.openxmlformats.org/officeDocument/2006/relationships/image" Target="../media/image172.jpeg"/><Relationship Id="rId4" Type="http://schemas.openxmlformats.org/officeDocument/2006/relationships/image" Target="../media/image127.png"/></Relationships>
</file>

<file path=ppt/slides/_rels/slide1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74.jpeg"/><Relationship Id="rId2" Type="http://schemas.openxmlformats.org/officeDocument/2006/relationships/notesSlide" Target="../notesSlides/notesSlide127.xml"/><Relationship Id="rId1" Type="http://schemas.openxmlformats.org/officeDocument/2006/relationships/slideLayout" Target="../slideLayouts/slideLayout5.xml"/><Relationship Id="rId6" Type="http://schemas.openxmlformats.org/officeDocument/2006/relationships/image" Target="../media/image173.jpeg"/><Relationship Id="rId5" Type="http://schemas.openxmlformats.org/officeDocument/2006/relationships/image" Target="../media/image172.jpeg"/><Relationship Id="rId4" Type="http://schemas.openxmlformats.org/officeDocument/2006/relationships/image" Target="../media/image127.png"/></Relationships>
</file>

<file path=ppt/slides/_rels/slide1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75.jpeg"/><Relationship Id="rId2" Type="http://schemas.openxmlformats.org/officeDocument/2006/relationships/notesSlide" Target="../notesSlides/notesSlide128.xml"/><Relationship Id="rId1" Type="http://schemas.openxmlformats.org/officeDocument/2006/relationships/slideLayout" Target="../slideLayouts/slideLayout5.xml"/><Relationship Id="rId6" Type="http://schemas.openxmlformats.org/officeDocument/2006/relationships/image" Target="../media/image174.jpeg"/><Relationship Id="rId5" Type="http://schemas.openxmlformats.org/officeDocument/2006/relationships/image" Target="../media/image172.jpeg"/><Relationship Id="rId4" Type="http://schemas.openxmlformats.org/officeDocument/2006/relationships/image" Target="../media/image127.png"/></Relationships>
</file>

<file path=ppt/slides/_rels/slide1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comments" Target="../comments/comment1.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3.xml"/><Relationship Id="rId1" Type="http://schemas.openxmlformats.org/officeDocument/2006/relationships/slideLayout" Target="../slideLayouts/slideLayout4.xml"/><Relationship Id="rId4" Type="http://schemas.openxmlformats.org/officeDocument/2006/relationships/image" Target="../media/image176.jpeg"/></Relationships>
</file>

<file path=ppt/slides/_rels/slide1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4.xml"/><Relationship Id="rId1" Type="http://schemas.openxmlformats.org/officeDocument/2006/relationships/slideLayout" Target="../slideLayouts/slideLayout4.xml"/><Relationship Id="rId4" Type="http://schemas.openxmlformats.org/officeDocument/2006/relationships/image" Target="../media/image177.jpeg"/></Relationships>
</file>

<file path=ppt/slides/_rels/slide1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5.xml"/><Relationship Id="rId1" Type="http://schemas.openxmlformats.org/officeDocument/2006/relationships/slideLayout" Target="../slideLayouts/slideLayout4.xml"/><Relationship Id="rId4" Type="http://schemas.openxmlformats.org/officeDocument/2006/relationships/image" Target="../media/image178.jpeg"/></Relationships>
</file>

<file path=ppt/slides/_rels/slide1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6.xml"/><Relationship Id="rId1" Type="http://schemas.openxmlformats.org/officeDocument/2006/relationships/slideLayout" Target="../slideLayouts/slideLayout6.xml"/><Relationship Id="rId4" Type="http://schemas.openxmlformats.org/officeDocument/2006/relationships/image" Target="../media/image179.png"/></Relationships>
</file>

<file path=ppt/slides/_rels/slide1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9.xml"/><Relationship Id="rId1" Type="http://schemas.openxmlformats.org/officeDocument/2006/relationships/slideLayout" Target="../slideLayouts/slideLayout6.xml"/><Relationship Id="rId5" Type="http://schemas.openxmlformats.org/officeDocument/2006/relationships/image" Target="../media/image181.emf"/><Relationship Id="rId4" Type="http://schemas.openxmlformats.org/officeDocument/2006/relationships/image" Target="../media/image180.emf"/></Relationships>
</file>

<file path=ppt/slides/_rels/slide1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hyperlink" Target="CiDA%20-%20Unit%2002%20-%20LO1%20-%20Getting%20Organised.pptx"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28.jpeg"/><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jpeg"/></Relationships>
</file>

<file path=ppt/slides/_rels/slide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3.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hyperlink" Target="https://www.lonelyplanet.com/egypt/cairo"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43.gif"/></Relationships>
</file>

<file path=ppt/slides/_rels/slide4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44.gif"/></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image" Target="../media/image45.gif"/><Relationship Id="rId4" Type="http://schemas.openxmlformats.org/officeDocument/2006/relationships/hyperlink" Target="http://www.climatemps.com/"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47.gif"/><Relationship Id="rId5" Type="http://schemas.openxmlformats.org/officeDocument/2006/relationships/image" Target="../media/image46.gif"/><Relationship Id="rId4" Type="http://schemas.openxmlformats.org/officeDocument/2006/relationships/hyperlink" Target="http://www.climatemps.com/"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hyperlink" Target="Unit%2002%20-%20Resources/2.3%20-%20Iceland%20Tourism.mp4" TargetMode="External"/><Relationship Id="rId4" Type="http://schemas.openxmlformats.org/officeDocument/2006/relationships/image" Target="../media/image57.gif"/></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58.jpeg"/></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8.pn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hyperlink" Target="Unit%2002%20-%20Resources/2.3%20-%20Iceland%20Tourism.mp4" TargetMode="External"/><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66.jpeg"/><Relationship Id="rId4" Type="http://schemas.openxmlformats.org/officeDocument/2006/relationships/image" Target="../media/image65.jpeg"/></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hyperlink" Target="Unit%2002%20-%20Resources/2.3%20-%20Angola.mp4"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7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7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82.jpeg"/><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5.xml"/><Relationship Id="rId4" Type="http://schemas.openxmlformats.org/officeDocument/2006/relationships/hyperlink" Target="Unit%2002%20-%20Resources/2.4%20-%20Centara.pdf"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4.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7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hyperlink" Target="Unit%2002%20-%20Resources/2.4%20-%20Centara.pdf"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6.xml"/><Relationship Id="rId1" Type="http://schemas.openxmlformats.org/officeDocument/2006/relationships/slideLayout" Target="../slideLayouts/slideLayout5.xml"/><Relationship Id="rId4" Type="http://schemas.openxmlformats.org/officeDocument/2006/relationships/image" Target="../media/image84.jpeg"/></Relationships>
</file>

<file path=ppt/slides/_rels/slide7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7.xml"/><Relationship Id="rId1" Type="http://schemas.openxmlformats.org/officeDocument/2006/relationships/slideLayout" Target="../slideLayouts/slideLayout4.xml"/><Relationship Id="rId5" Type="http://schemas.openxmlformats.org/officeDocument/2006/relationships/image" Target="../media/image86.jpeg"/><Relationship Id="rId4" Type="http://schemas.openxmlformats.org/officeDocument/2006/relationships/image" Target="../media/image85.jpeg"/></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7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1.xml"/><Relationship Id="rId1" Type="http://schemas.openxmlformats.org/officeDocument/2006/relationships/slideLayout" Target="../slideLayouts/slideLayout4.xml"/><Relationship Id="rId5" Type="http://schemas.openxmlformats.org/officeDocument/2006/relationships/hyperlink" Target="Unit%2002%20-%20Resources/2.4%20-%20Brunei%20Water%20Village.mp4" TargetMode="External"/><Relationship Id="rId4" Type="http://schemas.openxmlformats.org/officeDocument/2006/relationships/image" Target="../media/image89.jpeg"/></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2.xml"/><Relationship Id="rId1" Type="http://schemas.openxmlformats.org/officeDocument/2006/relationships/slideLayout" Target="../slideLayouts/slideLayout4.xml"/><Relationship Id="rId5" Type="http://schemas.openxmlformats.org/officeDocument/2006/relationships/image" Target="../media/image90.jpeg"/><Relationship Id="rId4" Type="http://schemas.openxmlformats.org/officeDocument/2006/relationships/hyperlink" Target="Unit%2002%20-%20Resources/2.4%20-%20Brunei%20Water%20Village.mp4"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5.xml"/><Relationship Id="rId1" Type="http://schemas.openxmlformats.org/officeDocument/2006/relationships/slideLayout" Target="../slideLayouts/slideLayout4.xml"/><Relationship Id="rId5" Type="http://schemas.openxmlformats.org/officeDocument/2006/relationships/image" Target="../media/image92.jpeg"/><Relationship Id="rId4" Type="http://schemas.openxmlformats.org/officeDocument/2006/relationships/image" Target="../media/image91.jpeg"/></Relationships>
</file>

<file path=ppt/slides/_rels/slide8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6.xml"/><Relationship Id="rId1" Type="http://schemas.openxmlformats.org/officeDocument/2006/relationships/slideLayout" Target="../slideLayouts/slideLayout5.xml"/><Relationship Id="rId4" Type="http://schemas.openxmlformats.org/officeDocument/2006/relationships/image" Target="../media/image93.jpeg"/></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4.xml"/><Relationship Id="rId6" Type="http://schemas.openxmlformats.org/officeDocument/2006/relationships/hyperlink" Target="Unit%2002%20-%20Resources/2.4%20-%20Mauritius.mp4" TargetMode="External"/><Relationship Id="rId5" Type="http://schemas.openxmlformats.org/officeDocument/2006/relationships/image" Target="../media/image95.jpeg"/><Relationship Id="rId4" Type="http://schemas.openxmlformats.org/officeDocument/2006/relationships/image" Target="../media/image94.jpeg"/></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9.xml"/><Relationship Id="rId1" Type="http://schemas.openxmlformats.org/officeDocument/2006/relationships/slideLayout" Target="../slideLayouts/slideLayout5.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0.xml"/><Relationship Id="rId1" Type="http://schemas.openxmlformats.org/officeDocument/2006/relationships/slideLayout" Target="../slideLayouts/slideLayout5.xml"/><Relationship Id="rId4" Type="http://schemas.openxmlformats.org/officeDocument/2006/relationships/image" Target="../media/image99.jpeg"/></Relationships>
</file>

<file path=ppt/slides/_rels/slide9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image" Target="../media/image101.jpeg"/><Relationship Id="rId4" Type="http://schemas.openxmlformats.org/officeDocument/2006/relationships/image" Target="../media/image100.jpeg"/></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4.xml"/><Relationship Id="rId6" Type="http://schemas.openxmlformats.org/officeDocument/2006/relationships/image" Target="../media/image104.jpeg"/><Relationship Id="rId5" Type="http://schemas.openxmlformats.org/officeDocument/2006/relationships/image" Target="../media/image103.png"/><Relationship Id="rId4" Type="http://schemas.openxmlformats.org/officeDocument/2006/relationships/image" Target="../media/image102.jpeg"/></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3.xml"/><Relationship Id="rId1" Type="http://schemas.openxmlformats.org/officeDocument/2006/relationships/slideLayout" Target="../slideLayouts/slideLayout5.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5.xml"/><Relationship Id="rId6" Type="http://schemas.openxmlformats.org/officeDocument/2006/relationships/hyperlink" Target="Unit%2002%20-%20Resources/2.4%20-%20Petra.mp4" TargetMode="External"/><Relationship Id="rId5" Type="http://schemas.openxmlformats.org/officeDocument/2006/relationships/image" Target="../media/image109.jpeg"/><Relationship Id="rId4" Type="http://schemas.openxmlformats.org/officeDocument/2006/relationships/image" Target="../media/image108.jpeg"/></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5.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9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13.png"/><Relationship Id="rId2" Type="http://schemas.openxmlformats.org/officeDocument/2006/relationships/notesSlide" Target="../notesSlides/notesSlide96.xml"/><Relationship Id="rId1" Type="http://schemas.openxmlformats.org/officeDocument/2006/relationships/slideLayout" Target="../slideLayouts/slideLayout5.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4.xml"/><Relationship Id="rId4" Type="http://schemas.openxmlformats.org/officeDocument/2006/relationships/image" Target="../media/image114.jpe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4.xml"/><Relationship Id="rId4" Type="http://schemas.openxmlformats.org/officeDocument/2006/relationships/image" Target="../media/image115.jpeg"/></Relationships>
</file>

<file path=ppt/slides/_rels/slide9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9.xml"/><Relationship Id="rId1" Type="http://schemas.openxmlformats.org/officeDocument/2006/relationships/slideLayout" Target="../slideLayouts/slideLayout4.xml"/><Relationship Id="rId4" Type="http://schemas.openxmlformats.org/officeDocument/2006/relationships/image" Target="../media/image11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250212"/>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02: Features of </a:t>
            </a:r>
            <a:r>
              <a:rPr lang="en-US" sz="4800"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Worldwide Destinations</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9" name="Picture 8" descr="111004 logo tbs rehab slogan and  hi def.jpg"/>
          <p:cNvPicPr/>
          <p:nvPr/>
        </p:nvPicPr>
        <p:blipFill>
          <a:blip r:embed="rId3" cstate="print">
            <a:extLst>
              <a:ext uri="{28A0092B-C50C-407E-A947-70E740481C1C}">
                <a14:useLocalDpi xmlns:a14="http://schemas.microsoft.com/office/drawing/2010/main" val="0"/>
              </a:ext>
            </a:extLst>
          </a:blip>
          <a:stretch>
            <a:fillRect/>
          </a:stretch>
        </p:blipFill>
        <p:spPr>
          <a:xfrm>
            <a:off x="179512" y="188640"/>
            <a:ext cx="2160240" cy="1564422"/>
          </a:xfrm>
          <a:prstGeom prst="rect">
            <a:avLst/>
          </a:prstGeom>
        </p:spPr>
      </p:pic>
      <p:pic>
        <p:nvPicPr>
          <p:cNvPr id="1026" name="Picture 2" descr="Image result for travel and tourism indust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699792" y="1916833"/>
            <a:ext cx="6354688" cy="3248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2 - </a:t>
            </a:r>
            <a:r>
              <a:rPr lang="en-US" sz="3600" dirty="0" smtClean="0"/>
              <a:t>Features </a:t>
            </a:r>
            <a:r>
              <a:rPr lang="en-US" sz="3600" dirty="0"/>
              <a:t>of worldwide destinations</a:t>
            </a:r>
            <a:endParaRPr lang="en-GB" sz="3600" b="1" dirty="0" smtClean="0"/>
          </a:p>
        </p:txBody>
      </p:sp>
      <p:sp>
        <p:nvSpPr>
          <p:cNvPr id="34" name="Rectangle 33"/>
          <p:cNvSpPr/>
          <p:nvPr/>
        </p:nvSpPr>
        <p:spPr>
          <a:xfrm>
            <a:off x="179512" y="1114573"/>
            <a:ext cx="8712968" cy="5470728"/>
          </a:xfrm>
          <a:prstGeom prst="rect">
            <a:avLst/>
          </a:prstGeom>
        </p:spPr>
        <p:txBody>
          <a:bodyPr wrap="square">
            <a:spAutoFit/>
          </a:bodyPr>
          <a:lstStyle/>
          <a:p>
            <a:pPr>
              <a:buClr>
                <a:srgbClr val="0070C0"/>
              </a:buClr>
            </a:pPr>
            <a:r>
              <a:rPr lang="en-US" sz="2350" b="1" dirty="0"/>
              <a:t>2.1 Demonstrate knowledge of the main global features</a:t>
            </a:r>
          </a:p>
          <a:p>
            <a:pPr marL="457200" indent="-457200">
              <a:buClr>
                <a:srgbClr val="0070C0"/>
              </a:buClr>
              <a:buFont typeface="+mj-lt"/>
              <a:buAutoNum type="alphaLcParenR"/>
            </a:pPr>
            <a:r>
              <a:rPr lang="en-US" sz="2350" dirty="0" smtClean="0"/>
              <a:t>Location </a:t>
            </a:r>
            <a:r>
              <a:rPr lang="en-US" sz="2350" dirty="0"/>
              <a:t>of major continental land masses, oceans and seas</a:t>
            </a:r>
          </a:p>
          <a:p>
            <a:pPr marL="457200" indent="-457200">
              <a:buClr>
                <a:srgbClr val="0070C0"/>
              </a:buClr>
              <a:buFont typeface="+mj-lt"/>
              <a:buAutoNum type="alphaLcParenR"/>
            </a:pPr>
            <a:r>
              <a:rPr lang="en-US" sz="2350" dirty="0" smtClean="0"/>
              <a:t>Location </a:t>
            </a:r>
            <a:r>
              <a:rPr lang="en-US" sz="2350" dirty="0"/>
              <a:t>of the world’s major cities in relation to their importance as major transport hubs </a:t>
            </a:r>
            <a:r>
              <a:rPr lang="en-US" sz="2350" dirty="0" smtClean="0"/>
              <a:t>and destinations</a:t>
            </a:r>
            <a:endParaRPr lang="en-US" sz="2350" dirty="0"/>
          </a:p>
          <a:p>
            <a:pPr>
              <a:buClr>
                <a:srgbClr val="0070C0"/>
              </a:buClr>
            </a:pPr>
            <a:r>
              <a:rPr lang="en-US" sz="2350" b="1" dirty="0"/>
              <a:t>2.2 Demonstrate awareness of different time zones and climates</a:t>
            </a:r>
          </a:p>
          <a:p>
            <a:pPr marL="457200" indent="-457200">
              <a:buClr>
                <a:srgbClr val="0070C0"/>
              </a:buClr>
              <a:buFont typeface="+mj-lt"/>
              <a:buAutoNum type="alphaLcParenR"/>
            </a:pPr>
            <a:r>
              <a:rPr lang="en-US" sz="2350" dirty="0" smtClean="0"/>
              <a:t>Relationship </a:t>
            </a:r>
            <a:r>
              <a:rPr lang="en-US" sz="2350" dirty="0"/>
              <a:t>between global position (longitude) and time zones</a:t>
            </a:r>
          </a:p>
          <a:p>
            <a:pPr marL="457200" indent="-457200">
              <a:buClr>
                <a:srgbClr val="0070C0"/>
              </a:buClr>
              <a:buFont typeface="+mj-lt"/>
              <a:buAutoNum type="alphaLcParenR"/>
            </a:pPr>
            <a:r>
              <a:rPr lang="en-US" sz="2350" dirty="0" smtClean="0"/>
              <a:t>Relationship </a:t>
            </a:r>
            <a:r>
              <a:rPr lang="en-US" sz="2350" dirty="0"/>
              <a:t>between global position (latitude) and physical environment (equatorial, tropical </a:t>
            </a:r>
            <a:r>
              <a:rPr lang="en-US" sz="2350" dirty="0" smtClean="0"/>
              <a:t>– including </a:t>
            </a:r>
            <a:r>
              <a:rPr lang="en-US" sz="2350" dirty="0"/>
              <a:t>deserts, temperate, arctic)</a:t>
            </a:r>
          </a:p>
          <a:p>
            <a:pPr marL="457200" indent="-457200">
              <a:buClr>
                <a:srgbClr val="0070C0"/>
              </a:buClr>
              <a:buFont typeface="+mj-lt"/>
              <a:buAutoNum type="alphaLcParenR"/>
            </a:pPr>
            <a:r>
              <a:rPr lang="en-US" sz="2350" dirty="0" smtClean="0"/>
              <a:t>Influence </a:t>
            </a:r>
            <a:r>
              <a:rPr lang="en-US" sz="2350" dirty="0"/>
              <a:t>of climate on tourism (relief, temperature, sunshine, precipitation, humidity, </a:t>
            </a:r>
            <a:r>
              <a:rPr lang="en-US" sz="2350" dirty="0" smtClean="0"/>
              <a:t>wind, hazards</a:t>
            </a:r>
            <a:r>
              <a:rPr lang="en-US" sz="2350" dirty="0"/>
              <a:t>)</a:t>
            </a:r>
          </a:p>
          <a:p>
            <a:pPr marL="457200" indent="-457200">
              <a:buClr>
                <a:srgbClr val="0070C0"/>
              </a:buClr>
              <a:buFont typeface="+mj-lt"/>
              <a:buAutoNum type="alphaLcParenR"/>
            </a:pPr>
            <a:r>
              <a:rPr lang="en-US" sz="2350" dirty="0" smtClean="0"/>
              <a:t>Correct </a:t>
            </a:r>
            <a:r>
              <a:rPr lang="en-US" sz="2350" dirty="0"/>
              <a:t>information on climatic areas identified, using reference </a:t>
            </a:r>
            <a:r>
              <a:rPr lang="en-US" sz="2350" dirty="0" smtClean="0"/>
              <a:t>sources</a:t>
            </a:r>
            <a:endParaRPr lang="en-US" sz="2350" dirty="0"/>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7" name="Rectangle 6"/>
          <p:cNvSpPr/>
          <p:nvPr/>
        </p:nvSpPr>
        <p:spPr>
          <a:xfrm>
            <a:off x="165110" y="1124744"/>
            <a:ext cx="6279098" cy="5647700"/>
          </a:xfrm>
          <a:prstGeom prst="rect">
            <a:avLst/>
          </a:prstGeom>
        </p:spPr>
        <p:txBody>
          <a:bodyPr wrap="square">
            <a:spAutoFit/>
          </a:bodyPr>
          <a:lstStyle/>
          <a:p>
            <a:pPr>
              <a:buClr>
                <a:srgbClr val="C00000"/>
              </a:buClr>
              <a:buSzPct val="100000"/>
            </a:pPr>
            <a:r>
              <a:rPr lang="en-US" sz="1900" b="1" dirty="0" smtClean="0">
                <a:solidFill>
                  <a:srgbClr val="C00000"/>
                </a:solidFill>
              </a:rPr>
              <a:t>Sport Based Tourism</a:t>
            </a:r>
          </a:p>
          <a:p>
            <a:pPr marL="342900" indent="-342900">
              <a:buClr>
                <a:srgbClr val="C00000"/>
              </a:buClr>
              <a:buSzPct val="80000"/>
              <a:buFont typeface="Arial" panose="020B0604020202020204" pitchFamily="34" charset="0"/>
              <a:buChar char="►"/>
            </a:pPr>
            <a:r>
              <a:rPr lang="en-US" sz="1900" dirty="0" smtClean="0"/>
              <a:t>Since </a:t>
            </a:r>
            <a:r>
              <a:rPr lang="en-US" sz="1900" dirty="0"/>
              <a:t>1952, Lenzerheide has had one of the loveliest 18-hole alpine golf courses in the summer months. There are numerous tennis courts, attractive strolling and walking trails in the valley and at higher altitude. There are many other attractions on offer from the Tourism Association, such as the children’s holiday </a:t>
            </a:r>
            <a:r>
              <a:rPr lang="en-US" sz="1900" dirty="0" smtClean="0"/>
              <a:t>program </a:t>
            </a:r>
            <a:r>
              <a:rPr lang="en-US" sz="1900" dirty="0"/>
              <a:t>and the ‘Dolce far Sport’ holiday sports.</a:t>
            </a:r>
          </a:p>
          <a:p>
            <a:pPr marL="342900" indent="-342900">
              <a:buClr>
                <a:srgbClr val="C00000"/>
              </a:buClr>
              <a:buSzPct val="80000"/>
              <a:buFont typeface="Arial" panose="020B0604020202020204" pitchFamily="34" charset="0"/>
              <a:buChar char="►"/>
            </a:pPr>
            <a:r>
              <a:rPr lang="en-US" sz="1900" dirty="0"/>
              <a:t>The tourism boom has undoubtedly brought benefits to many of the world’s mountain regions. Thanks to tourism revenues, mountain people, many of whom are economically disadvantaged, can aspire towards improved living standards. </a:t>
            </a:r>
            <a:endParaRPr lang="en-US" sz="1900" dirty="0" smtClean="0"/>
          </a:p>
          <a:p>
            <a:pPr marL="342900" indent="-342900">
              <a:buClr>
                <a:srgbClr val="C00000"/>
              </a:buClr>
              <a:buSzPct val="80000"/>
              <a:buFont typeface="Arial" panose="020B0604020202020204" pitchFamily="34" charset="0"/>
              <a:buChar char="►"/>
            </a:pPr>
            <a:r>
              <a:rPr lang="en-US" sz="1900" dirty="0" smtClean="0"/>
              <a:t>Mountain </a:t>
            </a:r>
            <a:r>
              <a:rPr lang="en-US" sz="1900" dirty="0"/>
              <a:t>tourism has given young men and women the option of building a future in their home community, instead of becoming part of the rural exodus to the cities. The influx of visitors has also created a market for products made by local crafts workers, as well as for produce from the land</a:t>
            </a:r>
            <a:r>
              <a:rPr lang="en-US" sz="1900" dirty="0" smtClean="0"/>
              <a:t>.</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4210" name="Picture 2" descr="https://arosalenzerheide.swiss/1-content-hauptseiten/02_lenzerheide/sommer/biken/bike%20events/image-thumb__525400__img-text-small/alpen-challenge-keyvisual~-~1199w.jpeg">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1143992"/>
            <a:ext cx="2448272" cy="193620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4"/>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44208" y="3171453"/>
            <a:ext cx="2448272" cy="1081055"/>
          </a:xfrm>
          <a:prstGeom prst="rect">
            <a:avLst/>
          </a:prstGeom>
        </p:spPr>
      </p:pic>
      <p:pic>
        <p:nvPicPr>
          <p:cNvPr id="94212" name="Picture 4" descr="Golf Arosa | Â© Nina Mattli">
            <a:hlinkClick r:id="rId4"/>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444208" y="4343764"/>
            <a:ext cx="2448272" cy="2301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456143"/>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7" name="Rectangle 6"/>
          <p:cNvSpPr/>
          <p:nvPr/>
        </p:nvSpPr>
        <p:spPr>
          <a:xfrm>
            <a:off x="165110" y="1124744"/>
            <a:ext cx="8727370" cy="5324535"/>
          </a:xfrm>
          <a:prstGeom prst="rect">
            <a:avLst/>
          </a:prstGeom>
        </p:spPr>
        <p:txBody>
          <a:bodyPr wrap="square">
            <a:spAutoFit/>
          </a:bodyPr>
          <a:lstStyle/>
          <a:p>
            <a:pPr>
              <a:buClr>
                <a:srgbClr val="C00000"/>
              </a:buClr>
              <a:buSzPct val="100000"/>
            </a:pPr>
            <a:r>
              <a:rPr lang="en-US" sz="2000" b="1" dirty="0" smtClean="0">
                <a:solidFill>
                  <a:srgbClr val="C00000"/>
                </a:solidFill>
              </a:rPr>
              <a:t>Sport Based Tourism</a:t>
            </a:r>
          </a:p>
          <a:p>
            <a:pPr marL="342900" indent="-342900">
              <a:buClr>
                <a:srgbClr val="C00000"/>
              </a:buClr>
              <a:buSzPct val="80000"/>
              <a:buFont typeface="Arial" panose="020B0604020202020204" pitchFamily="34" charset="0"/>
              <a:buChar char="►"/>
            </a:pPr>
            <a:r>
              <a:rPr lang="en-US" sz="2000" dirty="0" smtClean="0"/>
              <a:t>Yet </a:t>
            </a:r>
            <a:r>
              <a:rPr lang="en-US" sz="2000" dirty="0"/>
              <a:t>although tourism - and mountain tourism in particular - is one of the fastest growing economic sectors in the world, it is also one of the least regulated. Short-term profits need to be balanced against </a:t>
            </a:r>
            <a:r>
              <a:rPr lang="en-US" sz="2000" dirty="0" smtClean="0"/>
              <a:t>long term </a:t>
            </a:r>
            <a:r>
              <a:rPr lang="en-US" sz="2000" dirty="0"/>
              <a:t>losses if the industry is to become a lasting source of benefit for mountain people. There are many examples of tourism development producing conflicts in the mountain regions.</a:t>
            </a:r>
          </a:p>
          <a:p>
            <a:pPr marL="342900" indent="-342900">
              <a:buClr>
                <a:srgbClr val="C00000"/>
              </a:buClr>
              <a:buSzPct val="80000"/>
              <a:buFont typeface="Arial" panose="020B0604020202020204" pitchFamily="34" charset="0"/>
              <a:buChar char="►"/>
            </a:pPr>
            <a:r>
              <a:rPr lang="en-US" sz="2000" dirty="0"/>
              <a:t>In the Mount Everest region of Nepal, visitors have increased from 20 trekkers in 1964 to over 17,000 in 1996 and 27,000 in 2000. Today, 80 per cent of the households derive their income from tourism. The high density of trekkers means that </a:t>
            </a:r>
            <a:r>
              <a:rPr lang="en-US" sz="2000" dirty="0" smtClean="0"/>
              <a:t>12% </a:t>
            </a:r>
            <a:r>
              <a:rPr lang="en-US" sz="2000" dirty="0"/>
              <a:t>of the trail network is severely degraded and damaged. </a:t>
            </a:r>
            <a:endParaRPr lang="en-US" sz="2000" dirty="0" smtClean="0"/>
          </a:p>
          <a:p>
            <a:pPr marL="342900" indent="-342900">
              <a:buClr>
                <a:srgbClr val="C00000"/>
              </a:buClr>
              <a:buSzPct val="80000"/>
              <a:buFont typeface="Arial" panose="020B0604020202020204" pitchFamily="34" charset="0"/>
              <a:buChar char="►"/>
            </a:pPr>
            <a:r>
              <a:rPr lang="en-US" sz="2000" dirty="0" smtClean="0"/>
              <a:t>It </a:t>
            </a:r>
            <a:r>
              <a:rPr lang="en-US" sz="2000" dirty="0"/>
              <a:t>is estimated that there are 17 tons of garbage along every </a:t>
            </a:r>
            <a:r>
              <a:rPr lang="en-US" sz="2000" dirty="0" err="1"/>
              <a:t>kilometre</a:t>
            </a:r>
            <a:r>
              <a:rPr lang="en-US" sz="2000" dirty="0"/>
              <a:t> of the trail. About 25 per cent of firewood consumption is due solely to tourism - almost 1,000 </a:t>
            </a:r>
            <a:r>
              <a:rPr lang="en-US" sz="2000" dirty="0" err="1"/>
              <a:t>tonnes</a:t>
            </a:r>
            <a:r>
              <a:rPr lang="en-US" sz="2000" dirty="0"/>
              <a:t> of firewood are burned daily during the peak tourist season in 225 lodges. As forests in the national parks are protected, this means high levels of deforestation outside the parks.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3391744989"/>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5234" name="Picture 2" descr="Image result for everest litt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851920" y="4113444"/>
            <a:ext cx="4968552" cy="2525481"/>
          </a:xfrm>
          <a:prstGeom prst="rect">
            <a:avLst/>
          </a:prstGeom>
          <a:noFill/>
          <a:extLst>
            <a:ext uri="{909E8E84-426E-40DD-AFC4-6F175D3DCCD1}">
              <a14:hiddenFill xmlns:a14="http://schemas.microsoft.com/office/drawing/2010/main">
                <a:solidFill>
                  <a:srgbClr val="FFFFFF"/>
                </a:solidFill>
              </a14:hiddenFill>
            </a:ext>
          </a:extLst>
        </p:spPr>
      </p:pic>
      <p:pic>
        <p:nvPicPr>
          <p:cNvPr id="96258" name="Picture 2" descr="Image result for everest litt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920" y="1138310"/>
            <a:ext cx="5040560" cy="2835315"/>
          </a:xfrm>
          <a:prstGeom prst="rect">
            <a:avLst/>
          </a:prstGeom>
          <a:noFill/>
          <a:extLst>
            <a:ext uri="{909E8E84-426E-40DD-AFC4-6F175D3DCCD1}">
              <a14:hiddenFill xmlns:a14="http://schemas.microsoft.com/office/drawing/2010/main">
                <a:solidFill>
                  <a:srgbClr val="FFFFFF"/>
                </a:solidFill>
              </a14:hiddenFill>
            </a:ext>
          </a:extLst>
        </p:spPr>
      </p:pic>
      <p:pic>
        <p:nvPicPr>
          <p:cNvPr id="96260" name="Picture 4" descr="Image result for everest lit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152" y="1138310"/>
            <a:ext cx="3556570" cy="2074666"/>
          </a:xfrm>
          <a:prstGeom prst="rect">
            <a:avLst/>
          </a:prstGeom>
          <a:noFill/>
          <a:extLst>
            <a:ext uri="{909E8E84-426E-40DD-AFC4-6F175D3DCCD1}">
              <a14:hiddenFill xmlns:a14="http://schemas.microsoft.com/office/drawing/2010/main">
                <a:solidFill>
                  <a:srgbClr val="FFFFFF"/>
                </a:solidFill>
              </a14:hiddenFill>
            </a:ext>
          </a:extLst>
        </p:spPr>
      </p:pic>
      <p:pic>
        <p:nvPicPr>
          <p:cNvPr id="96262" name="Picture 6" descr="Image result for everest clutt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2039" y="4293096"/>
            <a:ext cx="3518506" cy="2344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94860"/>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7" name="Rectangle 6"/>
          <p:cNvSpPr/>
          <p:nvPr/>
        </p:nvSpPr>
        <p:spPr>
          <a:xfrm>
            <a:off x="165110" y="1124744"/>
            <a:ext cx="5775042" cy="5509200"/>
          </a:xfrm>
          <a:prstGeom prst="rect">
            <a:avLst/>
          </a:prstGeom>
        </p:spPr>
        <p:txBody>
          <a:bodyPr wrap="square">
            <a:spAutoFit/>
          </a:bodyPr>
          <a:lstStyle/>
          <a:p>
            <a:pPr>
              <a:buClr>
                <a:srgbClr val="C00000"/>
              </a:buClr>
              <a:buSzPct val="100000"/>
            </a:pPr>
            <a:r>
              <a:rPr lang="en-US" sz="2200" b="1" dirty="0" smtClean="0">
                <a:solidFill>
                  <a:srgbClr val="C00000"/>
                </a:solidFill>
              </a:rPr>
              <a:t>Island Tourism</a:t>
            </a:r>
          </a:p>
          <a:p>
            <a:pPr marL="342900" indent="-342900">
              <a:buClr>
                <a:srgbClr val="C00000"/>
              </a:buClr>
              <a:buSzPct val="80000"/>
              <a:buFont typeface="Arial" panose="020B0604020202020204" pitchFamily="34" charset="0"/>
              <a:buChar char="►"/>
            </a:pPr>
            <a:r>
              <a:rPr lang="en-US" sz="2200" dirty="0"/>
              <a:t>Let us look at an example of the way in which an inland waterway has been developed for tourism purposes. It is well known that major rivers such as the Nile in Egypt and the Rhine in Europe are used by cruise companies for scenic holidays, and that passengers get to experience a </a:t>
            </a:r>
            <a:r>
              <a:rPr lang="en-US" sz="2200" dirty="0" smtClean="0"/>
              <a:t>variety </a:t>
            </a:r>
            <a:r>
              <a:rPr lang="en-US" sz="2200" dirty="0"/>
              <a:t>of historic </a:t>
            </a:r>
            <a:r>
              <a:rPr lang="en-US" sz="2200" dirty="0" smtClean="0"/>
              <a:t>sites </a:t>
            </a:r>
            <a:r>
              <a:rPr lang="en-US" sz="2200" dirty="0"/>
              <a:t>on their trip. </a:t>
            </a:r>
            <a:endParaRPr lang="en-US" sz="2200" dirty="0" smtClean="0"/>
          </a:p>
          <a:p>
            <a:pPr marL="342900" indent="-342900">
              <a:buClr>
                <a:srgbClr val="C00000"/>
              </a:buClr>
              <a:buSzPct val="80000"/>
              <a:buFont typeface="Arial" panose="020B0604020202020204" pitchFamily="34" charset="0"/>
              <a:buChar char="►"/>
            </a:pPr>
            <a:r>
              <a:rPr lang="en-US" sz="2200" dirty="0" smtClean="0"/>
              <a:t>Similarly</a:t>
            </a:r>
            <a:r>
              <a:rPr lang="en-US" sz="2200" dirty="0"/>
              <a:t>, individual cities can make use of their local river as an attraction for visitors in various ways. </a:t>
            </a:r>
            <a:r>
              <a:rPr lang="en-US" sz="2200" dirty="0" smtClean="0"/>
              <a:t>The </a:t>
            </a:r>
            <a:r>
              <a:rPr lang="en-US" sz="2200" dirty="0"/>
              <a:t>case study presented below illustrates the ways in which Dubai Creek is being developed as an attraction for visiting tourists.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7282" name="Picture 2" descr="Image result for nile crui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99753"/>
            <a:ext cx="2952328" cy="1584176"/>
          </a:xfrm>
          <a:prstGeom prst="rect">
            <a:avLst/>
          </a:prstGeom>
          <a:noFill/>
          <a:extLst>
            <a:ext uri="{909E8E84-426E-40DD-AFC4-6F175D3DCCD1}">
              <a14:hiddenFill xmlns:a14="http://schemas.microsoft.com/office/drawing/2010/main">
                <a:solidFill>
                  <a:srgbClr val="FFFFFF"/>
                </a:solidFill>
              </a14:hiddenFill>
            </a:ext>
          </a:extLst>
        </p:spPr>
      </p:pic>
      <p:pic>
        <p:nvPicPr>
          <p:cNvPr id="97284" name="Picture 4" descr="Image result for rhine crui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152" y="2879939"/>
            <a:ext cx="2952328" cy="1845205"/>
          </a:xfrm>
          <a:prstGeom prst="rect">
            <a:avLst/>
          </a:prstGeom>
          <a:noFill/>
          <a:extLst>
            <a:ext uri="{909E8E84-426E-40DD-AFC4-6F175D3DCCD1}">
              <a14:hiddenFill xmlns:a14="http://schemas.microsoft.com/office/drawing/2010/main">
                <a:solidFill>
                  <a:srgbClr val="FFFFFF"/>
                </a:solidFill>
              </a14:hiddenFill>
            </a:ext>
          </a:extLst>
        </p:spPr>
      </p:pic>
      <p:pic>
        <p:nvPicPr>
          <p:cNvPr id="97286" name="Picture 6" descr="Image result for seine cruis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273316" y="4793328"/>
            <a:ext cx="2286000" cy="1848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992888"/>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91766"/>
          </a:xfrm>
          <a:prstGeom prst="rect">
            <a:avLst/>
          </a:prstGeom>
          <a:solidFill>
            <a:srgbClr val="FAFAB4"/>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1970" dirty="0" smtClean="0"/>
              <a:t>The </a:t>
            </a:r>
            <a:r>
              <a:rPr lang="en-US" sz="1970" dirty="0"/>
              <a:t>14 km Dubai Creek is a natural seawater inlet that provides one of the few safe anchorages along the southern coast of the Arabian Gulf, and has served as a haven for traditional Arab sailing dhows despite its hazardous entrance. </a:t>
            </a:r>
            <a:endParaRPr lang="en-US" sz="1970" dirty="0" smtClean="0"/>
          </a:p>
          <a:p>
            <a:pPr marL="342900" indent="-342900">
              <a:buClr>
                <a:srgbClr val="C00000"/>
              </a:buClr>
              <a:buSzPct val="80000"/>
              <a:buFont typeface="Arial" panose="020B0604020202020204" pitchFamily="34" charset="0"/>
              <a:buChar char="►"/>
            </a:pPr>
            <a:r>
              <a:rPr lang="en-US" sz="1970" dirty="0" smtClean="0"/>
              <a:t>The </a:t>
            </a:r>
            <a:r>
              <a:rPr lang="en-US" sz="1970" dirty="0"/>
              <a:t>Creek runs northeast-southwest through the city. It therefore divides Dubai into two parts, </a:t>
            </a:r>
            <a:r>
              <a:rPr lang="en-US" sz="1970" dirty="0" err="1"/>
              <a:t>Deira</a:t>
            </a:r>
            <a:r>
              <a:rPr lang="en-US" sz="1970" dirty="0"/>
              <a:t> Dubai in the east and Bur Dubai in the west.</a:t>
            </a:r>
          </a:p>
          <a:p>
            <a:pPr marL="342900" indent="-342900">
              <a:buClr>
                <a:srgbClr val="C00000"/>
              </a:buClr>
              <a:buSzPct val="80000"/>
              <a:buFont typeface="Arial" panose="020B0604020202020204" pitchFamily="34" charset="0"/>
              <a:buChar char="►"/>
            </a:pPr>
            <a:r>
              <a:rPr lang="en-US" sz="1970" dirty="0"/>
              <a:t>In 1961, the creek’s shallow areas were dredged and development started. The breakwaters were built and the beach area became a quayside suitable for loading and unloading cargo. </a:t>
            </a:r>
            <a:endParaRPr lang="en-US" sz="1970" dirty="0" smtClean="0"/>
          </a:p>
          <a:p>
            <a:pPr marL="342900" indent="-342900">
              <a:buClr>
                <a:srgbClr val="C00000"/>
              </a:buClr>
              <a:buSzPct val="80000"/>
              <a:buFont typeface="Arial" panose="020B0604020202020204" pitchFamily="34" charset="0"/>
              <a:buChar char="►"/>
            </a:pPr>
            <a:r>
              <a:rPr lang="en-US" sz="1970" dirty="0" smtClean="0"/>
              <a:t>The </a:t>
            </a:r>
            <a:r>
              <a:rPr lang="en-US" sz="1970" dirty="0"/>
              <a:t>creek was dredged </a:t>
            </a:r>
            <a:r>
              <a:rPr lang="en-US" sz="1970" dirty="0" smtClean="0"/>
              <a:t>again in </a:t>
            </a:r>
            <a:r>
              <a:rPr lang="en-US" sz="1970" dirty="0"/>
              <a:t>the 1970s so that it could offer anchorage for local and coastal shipping of up to about 500 tons. However, redevelopment work has transformed parts of the Creek’s banks. </a:t>
            </a:r>
            <a:endParaRPr lang="en-US" sz="1970" dirty="0" smtClean="0"/>
          </a:p>
          <a:p>
            <a:pPr marL="342900" indent="-342900">
              <a:buClr>
                <a:srgbClr val="C00000"/>
              </a:buClr>
              <a:buSzPct val="80000"/>
              <a:buFont typeface="Arial" panose="020B0604020202020204" pitchFamily="34" charset="0"/>
              <a:buChar char="►"/>
            </a:pPr>
            <a:r>
              <a:rPr lang="en-US" sz="1970" dirty="0" smtClean="0"/>
              <a:t>On </a:t>
            </a:r>
            <a:r>
              <a:rPr lang="en-US" sz="1970" dirty="0"/>
              <a:t>the </a:t>
            </a:r>
            <a:r>
              <a:rPr lang="en-US" sz="1970" dirty="0" err="1"/>
              <a:t>Deira</a:t>
            </a:r>
            <a:r>
              <a:rPr lang="en-US" sz="1970" dirty="0"/>
              <a:t> side, a broad and well-lit, paved promenade extends from the Corniche, which faces on the Arabian Gulf, </a:t>
            </a:r>
            <a:r>
              <a:rPr lang="en-US" sz="1970" dirty="0" smtClean="0"/>
              <a:t>to </a:t>
            </a:r>
            <a:r>
              <a:rPr lang="en-US" sz="1970" dirty="0"/>
              <a:t>the attractive purpose-built dhow terminal constructed beside Maktoum Bridge</a:t>
            </a:r>
            <a:r>
              <a:rPr lang="en-US" sz="1970" dirty="0" smtClean="0"/>
              <a:t>.</a:t>
            </a:r>
            <a:endParaRPr lang="en-US" sz="197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57528113"/>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41407"/>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sz="1930" dirty="0"/>
              <a:t>The </a:t>
            </a:r>
            <a:r>
              <a:rPr lang="en-US" sz="1930" dirty="0" err="1"/>
              <a:t>Ras</a:t>
            </a:r>
            <a:r>
              <a:rPr lang="en-US" sz="1930" dirty="0"/>
              <a:t> </a:t>
            </a:r>
            <a:r>
              <a:rPr lang="en-US" sz="1930" dirty="0" smtClean="0"/>
              <a:t>Al </a:t>
            </a:r>
            <a:r>
              <a:rPr lang="en-US" sz="1930" dirty="0" err="1"/>
              <a:t>Khor</a:t>
            </a:r>
            <a:r>
              <a:rPr lang="en-US" sz="1930" dirty="0"/>
              <a:t> Wildlife Sanctuary covers 6.2 </a:t>
            </a:r>
            <a:r>
              <a:rPr lang="en-US" sz="1930" dirty="0" err="1"/>
              <a:t>sq</a:t>
            </a:r>
            <a:r>
              <a:rPr lang="en-US" sz="1930" dirty="0"/>
              <a:t> </a:t>
            </a:r>
            <a:r>
              <a:rPr lang="en-US" sz="1930" dirty="0" err="1"/>
              <a:t>kms</a:t>
            </a:r>
            <a:r>
              <a:rPr lang="en-US" sz="1930" dirty="0"/>
              <a:t> of the land and is one of the few urban-protected areas in the world. The sanctuary, which was established in 1985 and officially protected in 1998, is located at the end of Dubai Creek and preserves the natural ecosystem of the region. In fact, it has also been identified as a globally Important Bird Area (IBA) by Bird Life International. </a:t>
            </a:r>
            <a:endParaRPr lang="en-US" sz="1930" dirty="0" smtClean="0"/>
          </a:p>
          <a:p>
            <a:pPr marL="342900" indent="-342900">
              <a:buClr>
                <a:srgbClr val="C00000"/>
              </a:buClr>
              <a:buSzPct val="80000"/>
              <a:buFont typeface="Arial" panose="020B0604020202020204" pitchFamily="34" charset="0"/>
              <a:buChar char="►"/>
            </a:pPr>
            <a:r>
              <a:rPr lang="en-US" sz="1930" dirty="0" smtClean="0"/>
              <a:t>It </a:t>
            </a:r>
            <a:r>
              <a:rPr lang="en-US" sz="1930" dirty="0"/>
              <a:t>provides a safe breeding ground for some birds, and the most visible and attractive feature of the sanctuary is the flock of graceful flamingos feeding in water. A maximum of 2,300 flamingos have been recorded in this area. </a:t>
            </a:r>
            <a:endParaRPr lang="en-US" sz="1930" dirty="0" smtClean="0"/>
          </a:p>
          <a:p>
            <a:pPr marL="342900" indent="-342900">
              <a:buClr>
                <a:srgbClr val="C00000"/>
              </a:buClr>
              <a:buSzPct val="80000"/>
              <a:buFont typeface="Arial" panose="020B0604020202020204" pitchFamily="34" charset="0"/>
              <a:buChar char="►"/>
            </a:pPr>
            <a:r>
              <a:rPr lang="en-US" sz="1930" dirty="0" smtClean="0"/>
              <a:t>Visitors </a:t>
            </a:r>
            <a:r>
              <a:rPr lang="en-US" sz="1930" dirty="0"/>
              <a:t>to the site have access to conveniently located Bird Hides for a closer view of the 88 species that frequent </a:t>
            </a:r>
            <a:r>
              <a:rPr lang="en-US" sz="1930" dirty="0" err="1"/>
              <a:t>Ras</a:t>
            </a:r>
            <a:r>
              <a:rPr lang="en-US" sz="1930" dirty="0"/>
              <a:t> </a:t>
            </a:r>
            <a:r>
              <a:rPr lang="en-US" sz="1930" dirty="0" smtClean="0"/>
              <a:t>Al </a:t>
            </a:r>
            <a:r>
              <a:rPr lang="en-US" sz="1930" dirty="0" err="1"/>
              <a:t>Khor</a:t>
            </a:r>
            <a:r>
              <a:rPr lang="en-US" sz="1930" dirty="0"/>
              <a:t>. Each Bird Hide offers a panoramic view of the sanctuary and is equipped with telescopes and binoculars</a:t>
            </a:r>
            <a:r>
              <a:rPr lang="en-US" sz="1930" dirty="0" smtClean="0"/>
              <a:t>.</a:t>
            </a:r>
            <a:endParaRPr lang="en-US" sz="193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pic>
        <p:nvPicPr>
          <p:cNvPr id="100354" name="Picture 2" descr="Image result for Ras Al Khor Wildlife Sanctua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6" y="1634598"/>
            <a:ext cx="1959224" cy="1466152"/>
          </a:xfrm>
          <a:prstGeom prst="rect">
            <a:avLst/>
          </a:prstGeom>
          <a:noFill/>
          <a:extLst>
            <a:ext uri="{909E8E84-426E-40DD-AFC4-6F175D3DCCD1}">
              <a14:hiddenFill xmlns:a14="http://schemas.microsoft.com/office/drawing/2010/main">
                <a:solidFill>
                  <a:srgbClr val="FFFFFF"/>
                </a:solidFill>
              </a14:hiddenFill>
            </a:ext>
          </a:extLst>
        </p:spPr>
      </p:pic>
      <p:pic>
        <p:nvPicPr>
          <p:cNvPr id="100356" name="Picture 4" descr="Image result for Ras Al Khor Wildlife Sanctua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76256" y="3140968"/>
            <a:ext cx="1959224" cy="947317"/>
          </a:xfrm>
          <a:prstGeom prst="rect">
            <a:avLst/>
          </a:prstGeom>
          <a:noFill/>
          <a:extLst>
            <a:ext uri="{909E8E84-426E-40DD-AFC4-6F175D3DCCD1}">
              <a14:hiddenFill xmlns:a14="http://schemas.microsoft.com/office/drawing/2010/main">
                <a:solidFill>
                  <a:srgbClr val="FFFFFF"/>
                </a:solidFill>
              </a14:hiddenFill>
            </a:ext>
          </a:extLst>
        </p:spPr>
      </p:pic>
      <p:pic>
        <p:nvPicPr>
          <p:cNvPr id="100358" name="Picture 6" descr="Image result for Ras Al Khor Wildlife Sanctuar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76256" y="4149080"/>
            <a:ext cx="1959224" cy="1165614"/>
          </a:xfrm>
          <a:prstGeom prst="rect">
            <a:avLst/>
          </a:prstGeom>
          <a:noFill/>
          <a:extLst>
            <a:ext uri="{909E8E84-426E-40DD-AFC4-6F175D3DCCD1}">
              <a14:hiddenFill xmlns:a14="http://schemas.microsoft.com/office/drawing/2010/main">
                <a:solidFill>
                  <a:srgbClr val="FFFFFF"/>
                </a:solidFill>
              </a14:hiddenFill>
            </a:ext>
          </a:extLst>
        </p:spPr>
      </p:pic>
      <p:pic>
        <p:nvPicPr>
          <p:cNvPr id="100360" name="Picture 8" descr="Image result for Ras Al Khor Wildlife Sanctuary"/>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876256" y="5354603"/>
            <a:ext cx="1959224" cy="123352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8850786"/>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41407"/>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smtClean="0"/>
          </a:p>
          <a:p>
            <a:pPr>
              <a:buClr>
                <a:srgbClr val="C00000"/>
              </a:buClr>
              <a:buSzPct val="80000"/>
            </a:pPr>
            <a:endParaRPr lang="en-US" sz="1930" dirty="0"/>
          </a:p>
          <a:p>
            <a:pPr>
              <a:buClr>
                <a:srgbClr val="C00000"/>
              </a:buClr>
              <a:buSzPct val="80000"/>
            </a:pPr>
            <a:endParaRPr lang="en-US" sz="193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1378" name="Picture 2" descr="Image result for ras al khor wildlife sanctuary ma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23528" y="1651189"/>
            <a:ext cx="8424936" cy="494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319484"/>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84</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3742"/>
            <a:ext cx="8727370" cy="5095618"/>
          </a:xfrm>
          <a:prstGeom prst="rect">
            <a:avLst/>
          </a:prstGeom>
          <a:solidFill>
            <a:srgbClr val="FAFAB4"/>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1770" dirty="0" smtClean="0"/>
              <a:t>There are many other types of attraction around Dubai Creek as well. The Creekside Park is one of the most scenic parks in the city. The beautifully landscaped green areas perfectly blend in with waters of the Arabian Gulf. </a:t>
            </a:r>
          </a:p>
          <a:p>
            <a:pPr marL="342900" indent="-342900">
              <a:buClr>
                <a:srgbClr val="C00000"/>
              </a:buClr>
              <a:buSzPct val="80000"/>
              <a:buFont typeface="Arial" panose="020B0604020202020204" pitchFamily="34" charset="0"/>
              <a:buChar char="►"/>
            </a:pPr>
            <a:r>
              <a:rPr lang="en-US" sz="1770" dirty="0" smtClean="0"/>
              <a:t>The park offers visitors a range of recreational activities to choose from. One of the most popular attractions is the view of Dubai from the cable car which runs parallel to the Creek for 2.5 </a:t>
            </a:r>
            <a:r>
              <a:rPr lang="en-US" sz="1770" dirty="0" err="1" smtClean="0"/>
              <a:t>kms</a:t>
            </a:r>
            <a:r>
              <a:rPr lang="en-US" sz="1770" dirty="0" smtClean="0"/>
              <a:t>. This is the first of its kind in the United Arab Emirates and offers an unrestricted view of the city from a height of 30 </a:t>
            </a:r>
            <a:r>
              <a:rPr lang="en-US" sz="1770" dirty="0" err="1" smtClean="0"/>
              <a:t>mts.</a:t>
            </a:r>
            <a:endParaRPr lang="en-US" sz="1770" dirty="0" smtClean="0"/>
          </a:p>
          <a:p>
            <a:pPr marL="342900" indent="-342900">
              <a:buClr>
                <a:srgbClr val="C00000"/>
              </a:buClr>
              <a:buSzPct val="80000"/>
              <a:buFont typeface="Arial" panose="020B0604020202020204" pitchFamily="34" charset="0"/>
              <a:buChar char="►"/>
            </a:pPr>
            <a:r>
              <a:rPr lang="en-US" sz="1770" dirty="0" smtClean="0"/>
              <a:t>The Dubai Creek Golf and Yacht Club, voted as one of the worlds ‘Top 100 Must-Play Golf Courses’, is a resort that incorporates an 18 hole championship golf course, a 9 hole Par 3 course, golf academy, six restaurants and bars, gymnasium, tropical swimming pool, the </a:t>
            </a:r>
            <a:br>
              <a:rPr lang="en-US" sz="1770" dirty="0" smtClean="0"/>
            </a:br>
            <a:r>
              <a:rPr lang="en-US" sz="1770" dirty="0" smtClean="0"/>
              <a:t>225-bedroom Park Hyatt Dubai, 92 residential </a:t>
            </a:r>
            <a:br>
              <a:rPr lang="en-US" sz="1770" dirty="0" smtClean="0"/>
            </a:br>
            <a:r>
              <a:rPr lang="en-US" sz="1770" dirty="0" smtClean="0"/>
              <a:t>executive villas and a 121-berth marina.</a:t>
            </a:r>
          </a:p>
          <a:p>
            <a:pPr marL="342900" indent="-342900">
              <a:buClr>
                <a:srgbClr val="C00000"/>
              </a:buClr>
              <a:buSzPct val="80000"/>
              <a:buFont typeface="Arial" panose="020B0604020202020204" pitchFamily="34" charset="0"/>
              <a:buChar char="►"/>
            </a:pPr>
            <a:r>
              <a:rPr lang="en-US" sz="1770" dirty="0" smtClean="0"/>
              <a:t>The Creek is also home to one of Dubai’s </a:t>
            </a:r>
            <a:br>
              <a:rPr lang="en-US" sz="1770" dirty="0" smtClean="0"/>
            </a:br>
            <a:r>
              <a:rPr lang="en-US" sz="1770" dirty="0" smtClean="0"/>
              <a:t>most significant mega-projects, Dubai </a:t>
            </a:r>
            <a:br>
              <a:rPr lang="en-US" sz="1770" dirty="0" smtClean="0"/>
            </a:br>
            <a:r>
              <a:rPr lang="en-US" sz="1770" dirty="0" smtClean="0"/>
              <a:t>Festival City. This is a large residential, </a:t>
            </a:r>
            <a:br>
              <a:rPr lang="en-US" sz="1770" dirty="0" smtClean="0"/>
            </a:br>
            <a:r>
              <a:rPr lang="en-US" sz="1770" dirty="0" smtClean="0"/>
              <a:t>business and entertainment development </a:t>
            </a:r>
            <a:br>
              <a:rPr lang="en-US" sz="1770" dirty="0" smtClean="0"/>
            </a:br>
            <a:r>
              <a:rPr lang="en-US" sz="1770" dirty="0" smtClean="0"/>
              <a:t>area on the eastern bank of the Dubai Creek. </a:t>
            </a:r>
            <a:endParaRPr lang="en-US" sz="177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3426" name="Picture 2" descr="Image result for Dubai Festival C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4495265"/>
            <a:ext cx="3621832" cy="2174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936337"/>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84</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46350"/>
          </a:xfrm>
          <a:prstGeom prst="rect">
            <a:avLst/>
          </a:prstGeom>
          <a:solidFill>
            <a:srgbClr val="FAFAB4"/>
          </a:solidFill>
          <a:ln w="57150">
            <a:solidFill>
              <a:srgbClr val="0070C0"/>
            </a:solidFill>
          </a:ln>
        </p:spPr>
        <p:txBody>
          <a:bodyPr wrap="square" rIns="3017520">
            <a:spAutoFit/>
          </a:bodyPr>
          <a:lstStyle/>
          <a:p>
            <a:pPr marL="280988" indent="-280988">
              <a:buClr>
                <a:srgbClr val="C00000"/>
              </a:buClr>
              <a:buSzPct val="80000"/>
              <a:buFont typeface="Arial" panose="020B0604020202020204" pitchFamily="34" charset="0"/>
              <a:buChar char="►"/>
            </a:pPr>
            <a:r>
              <a:rPr lang="en-US" sz="1860" dirty="0" smtClean="0"/>
              <a:t>Promoted </a:t>
            </a:r>
            <a:r>
              <a:rPr lang="en-US" sz="1860" dirty="0"/>
              <a:t>as </a:t>
            </a:r>
            <a:r>
              <a:rPr lang="en-US" sz="1860" dirty="0" smtClean="0"/>
              <a:t>a city-within-a-city’, the Festival City is the regions largest mixed-use development and now contains all the amenities needed for work, living, and leisure. </a:t>
            </a:r>
          </a:p>
          <a:p>
            <a:pPr marL="280988" indent="-280988">
              <a:buClr>
                <a:srgbClr val="C00000"/>
              </a:buClr>
              <a:buSzPct val="80000"/>
              <a:buFont typeface="Arial" panose="020B0604020202020204" pitchFamily="34" charset="0"/>
              <a:buChar char="►"/>
            </a:pPr>
            <a:r>
              <a:rPr lang="en-US" sz="1860" dirty="0" smtClean="0"/>
              <a:t>The project was started in 2003 by the Al-</a:t>
            </a:r>
            <a:r>
              <a:rPr lang="en-US" sz="1860" dirty="0" err="1" smtClean="0"/>
              <a:t>Futtaim</a:t>
            </a:r>
            <a:r>
              <a:rPr lang="en-US" sz="1860" dirty="0" smtClean="0"/>
              <a:t> Group covering 3.8 </a:t>
            </a:r>
            <a:r>
              <a:rPr lang="en-US" sz="1860" dirty="0" err="1" smtClean="0"/>
              <a:t>kms</a:t>
            </a:r>
            <a:r>
              <a:rPr lang="en-US" sz="1860" dirty="0" smtClean="0"/>
              <a:t> of Dubai Creeks water frontage. Dubai Festival City is formed by three distinctive districts; </a:t>
            </a:r>
            <a:r>
              <a:rPr lang="en-US" sz="1860" dirty="0" err="1" smtClean="0"/>
              <a:t>Marsa</a:t>
            </a:r>
            <a:r>
              <a:rPr lang="en-US" sz="1860" dirty="0" smtClean="0"/>
              <a:t> Al </a:t>
            </a:r>
            <a:r>
              <a:rPr lang="en-US" sz="1860" dirty="0" err="1" smtClean="0"/>
              <a:t>Khor</a:t>
            </a:r>
            <a:r>
              <a:rPr lang="en-US" sz="1860" dirty="0" smtClean="0"/>
              <a:t>, Festival Centre and Al </a:t>
            </a:r>
            <a:r>
              <a:rPr lang="en-US" sz="1860" dirty="0" err="1" smtClean="0"/>
              <a:t>Badia</a:t>
            </a:r>
            <a:r>
              <a:rPr lang="en-US" sz="1860" dirty="0" smtClean="0"/>
              <a:t> which are connected by an impressive 30 km internal road network and a wide </a:t>
            </a:r>
            <a:r>
              <a:rPr lang="en-US" sz="1860" dirty="0" err="1" smtClean="0"/>
              <a:t>creekside</a:t>
            </a:r>
            <a:r>
              <a:rPr lang="en-US" sz="1860" dirty="0" smtClean="0"/>
              <a:t> promenade. </a:t>
            </a:r>
          </a:p>
          <a:p>
            <a:pPr marL="280988" indent="-280988">
              <a:buClr>
                <a:srgbClr val="C00000"/>
              </a:buClr>
              <a:buSzPct val="80000"/>
              <a:buFont typeface="Arial" panose="020B0604020202020204" pitchFamily="34" charset="0"/>
              <a:buChar char="►"/>
            </a:pPr>
            <a:r>
              <a:rPr lang="en-US" sz="1860" dirty="0" smtClean="0"/>
              <a:t>Distinctive residential communities provide homes to over 50,000 residents living in 20,000 apartments and villas. In addition, 50,000 office personnel work daily at Dubai Festival City.</a:t>
            </a:r>
          </a:p>
          <a:p>
            <a:pPr marL="280988" indent="-280988">
              <a:buClr>
                <a:srgbClr val="C00000"/>
              </a:buClr>
              <a:buSzPct val="80000"/>
              <a:buFont typeface="Arial" panose="020B0604020202020204" pitchFamily="34" charset="0"/>
              <a:buChar char="►"/>
            </a:pPr>
            <a:r>
              <a:rPr lang="en-US" sz="1860" dirty="0" smtClean="0"/>
              <a:t>The </a:t>
            </a:r>
            <a:r>
              <a:rPr lang="en-US" sz="1860" dirty="0"/>
              <a:t>Festival Marina is located approximately 5 nautical miles from the sea, within the historical and fascinating Dubai Creek</a:t>
            </a:r>
            <a:r>
              <a:rPr lang="en-US" sz="1860" dirty="0" smtClean="0"/>
              <a:t>.</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5474" name="Picture 2" descr="Image result for Dubai Festival Cit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0" y="1640378"/>
            <a:ext cx="2862014" cy="2175131"/>
          </a:xfrm>
          <a:prstGeom prst="rect">
            <a:avLst/>
          </a:prstGeom>
          <a:noFill/>
          <a:extLst>
            <a:ext uri="{909E8E84-426E-40DD-AFC4-6F175D3DCCD1}">
              <a14:hiddenFill xmlns:a14="http://schemas.microsoft.com/office/drawing/2010/main">
                <a:solidFill>
                  <a:srgbClr val="FFFFFF"/>
                </a:solidFill>
              </a14:hiddenFill>
            </a:ext>
          </a:extLst>
        </p:spPr>
      </p:pic>
      <p:pic>
        <p:nvPicPr>
          <p:cNvPr id="105476"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3789040"/>
            <a:ext cx="2883768" cy="2842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457541"/>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85</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62924"/>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sz="1900" dirty="0" smtClean="0"/>
              <a:t>In </a:t>
            </a:r>
            <a:r>
              <a:rPr lang="en-US" sz="1900" dirty="0"/>
              <a:t>keeping with its international appeal, Festival Marina offers quayside mooring, as is found in the Mediterranean destinations such as Cannes and Nice. This feature allows visiting yachts to moor directly at the quayside so passengers can go ashore and enjoy a day at Dubai Festival City.</a:t>
            </a:r>
          </a:p>
          <a:p>
            <a:pPr marL="342900" indent="-342900">
              <a:buClr>
                <a:srgbClr val="C00000"/>
              </a:buClr>
              <a:buSzPct val="80000"/>
              <a:buFont typeface="Arial" panose="020B0604020202020204" pitchFamily="34" charset="0"/>
              <a:buChar char="►"/>
            </a:pPr>
            <a:r>
              <a:rPr lang="en-US" sz="1900" dirty="0"/>
              <a:t>Visitors to the Creek have every opportunity to be captivated by the colour and bustle of the loading and unloading of dhows which still ply ancient trade routes to places as distant as India and East Africa. </a:t>
            </a:r>
            <a:endParaRPr lang="en-US" sz="1900" dirty="0" smtClean="0"/>
          </a:p>
          <a:p>
            <a:pPr marL="342900" indent="-342900">
              <a:buClr>
                <a:srgbClr val="C00000"/>
              </a:buClr>
              <a:buSzPct val="80000"/>
              <a:buFont typeface="Arial" panose="020B0604020202020204" pitchFamily="34" charset="0"/>
              <a:buChar char="►"/>
            </a:pPr>
            <a:r>
              <a:rPr lang="en-US" sz="1900" dirty="0" smtClean="0"/>
              <a:t>An </a:t>
            </a:r>
            <a:r>
              <a:rPr lang="en-US" sz="1900" dirty="0"/>
              <a:t>attractive way to view the Creek and the dhows is from an </a:t>
            </a:r>
            <a:r>
              <a:rPr lang="en-US" sz="1900" dirty="0" err="1"/>
              <a:t>abra</a:t>
            </a:r>
            <a:r>
              <a:rPr lang="en-US" sz="1900" dirty="0"/>
              <a:t>, one of the small water taxis which </a:t>
            </a:r>
            <a:r>
              <a:rPr lang="en-US" sz="1900" dirty="0" err="1"/>
              <a:t>criss-cross</a:t>
            </a:r>
            <a:r>
              <a:rPr lang="en-US" sz="1900" dirty="0"/>
              <a:t> the Creek from the souks of </a:t>
            </a:r>
            <a:r>
              <a:rPr lang="en-US" sz="1900" dirty="0" err="1"/>
              <a:t>Deira</a:t>
            </a:r>
            <a:r>
              <a:rPr lang="en-US" sz="1900" dirty="0"/>
              <a:t> to those on the Bur Dubai side. However, another way for visitors to experience the sights and sounds of the area is to take a dinner cruise excursion. The figure provided here shows the cruise map that is provided to guests on board Bateaux Dubai.</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4450" name="Picture 2" descr="Image result for Dubai Festival City ab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1665116"/>
            <a:ext cx="1821502" cy="1212368"/>
          </a:xfrm>
          <a:prstGeom prst="rect">
            <a:avLst/>
          </a:prstGeom>
          <a:noFill/>
          <a:extLst>
            <a:ext uri="{909E8E84-426E-40DD-AFC4-6F175D3DCCD1}">
              <a14:hiddenFill xmlns:a14="http://schemas.microsoft.com/office/drawing/2010/main">
                <a:solidFill>
                  <a:srgbClr val="FFFFFF"/>
                </a:solidFill>
              </a14:hiddenFill>
            </a:ext>
          </a:extLst>
        </p:spPr>
      </p:pic>
      <p:pic>
        <p:nvPicPr>
          <p:cNvPr id="104452" name="Picture 4"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0272" y="2941670"/>
            <a:ext cx="1811394" cy="1358546"/>
          </a:xfrm>
          <a:prstGeom prst="rect">
            <a:avLst/>
          </a:prstGeom>
          <a:noFill/>
          <a:extLst>
            <a:ext uri="{909E8E84-426E-40DD-AFC4-6F175D3DCCD1}">
              <a14:hiddenFill xmlns:a14="http://schemas.microsoft.com/office/drawing/2010/main">
                <a:solidFill>
                  <a:srgbClr val="FFFFFF"/>
                </a:solidFill>
              </a14:hiddenFill>
            </a:ext>
          </a:extLst>
        </p:spPr>
      </p:pic>
      <p:pic>
        <p:nvPicPr>
          <p:cNvPr id="104454" name="Picture 6" descr="Related imag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020272" y="4352956"/>
            <a:ext cx="1821502" cy="13577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8" action="ppaction://hlinkfile"/>
          </p:cNvPr>
          <p:cNvSpPr txBox="1"/>
          <p:nvPr/>
        </p:nvSpPr>
        <p:spPr>
          <a:xfrm>
            <a:off x="7003132" y="5821669"/>
            <a:ext cx="182853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Dubai Festival City</a:t>
            </a:r>
            <a:endParaRPr lang="en-US" sz="2000" dirty="0"/>
          </a:p>
        </p:txBody>
      </p:sp>
    </p:spTree>
    <p:extLst>
      <p:ext uri="{BB962C8B-B14F-4D97-AF65-F5344CB8AC3E}">
        <p14:creationId xmlns:p14="http://schemas.microsoft.com/office/powerpoint/2010/main" val="256720463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2 - </a:t>
            </a:r>
            <a:r>
              <a:rPr lang="en-US" sz="3600" dirty="0" smtClean="0"/>
              <a:t>Features </a:t>
            </a:r>
            <a:r>
              <a:rPr lang="en-US" sz="3600" dirty="0"/>
              <a:t>of worldwide destinations</a:t>
            </a:r>
            <a:endParaRPr lang="en-GB" sz="3600" b="1" dirty="0" smtClean="0"/>
          </a:p>
        </p:txBody>
      </p:sp>
      <p:sp>
        <p:nvSpPr>
          <p:cNvPr id="34" name="Rectangle 33"/>
          <p:cNvSpPr/>
          <p:nvPr/>
        </p:nvSpPr>
        <p:spPr>
          <a:xfrm>
            <a:off x="179512" y="1114573"/>
            <a:ext cx="8712968" cy="5724644"/>
          </a:xfrm>
          <a:prstGeom prst="rect">
            <a:avLst/>
          </a:prstGeom>
        </p:spPr>
        <p:txBody>
          <a:bodyPr wrap="square">
            <a:spAutoFit/>
          </a:bodyPr>
          <a:lstStyle/>
          <a:p>
            <a:pPr>
              <a:buClr>
                <a:srgbClr val="0070C0"/>
              </a:buClr>
            </a:pPr>
            <a:r>
              <a:rPr lang="en-US" sz="1830" b="1" dirty="0" smtClean="0"/>
              <a:t>2.3 </a:t>
            </a:r>
            <a:r>
              <a:rPr lang="en-US" sz="1830" b="1" dirty="0"/>
              <a:t>Investigate travel and tourism destinations</a:t>
            </a:r>
          </a:p>
          <a:p>
            <a:pPr marL="457200" indent="-457200">
              <a:buClr>
                <a:srgbClr val="0070C0"/>
              </a:buClr>
              <a:buFont typeface="+mj-lt"/>
              <a:buAutoNum type="alphaLcParenR"/>
            </a:pPr>
            <a:r>
              <a:rPr lang="en-US" sz="1830" dirty="0" smtClean="0"/>
              <a:t>Nature </a:t>
            </a:r>
            <a:r>
              <a:rPr lang="en-US" sz="1830" dirty="0"/>
              <a:t>of destinations, e.g.:</a:t>
            </a:r>
          </a:p>
          <a:p>
            <a:pPr marL="695325" indent="-238125">
              <a:buClr>
                <a:srgbClr val="0070C0"/>
              </a:buClr>
              <a:buFont typeface="Arial" panose="020B0604020202020204" pitchFamily="34" charset="0"/>
              <a:buChar char="•"/>
            </a:pPr>
            <a:r>
              <a:rPr lang="en-US" sz="1830" dirty="0" smtClean="0"/>
              <a:t>perishable </a:t>
            </a:r>
            <a:r>
              <a:rPr lang="en-US" sz="1830" dirty="0"/>
              <a:t>(they can be altered)</a:t>
            </a:r>
          </a:p>
          <a:p>
            <a:pPr marL="695325" indent="-238125">
              <a:buClr>
                <a:srgbClr val="0070C0"/>
              </a:buClr>
              <a:buFont typeface="Arial" panose="020B0604020202020204" pitchFamily="34" charset="0"/>
              <a:buChar char="•"/>
            </a:pPr>
            <a:r>
              <a:rPr lang="en-US" sz="1830" dirty="0" smtClean="0"/>
              <a:t>multiple </a:t>
            </a:r>
            <a:r>
              <a:rPr lang="en-US" sz="1830" dirty="0"/>
              <a:t>use (people other than tourists use the destinations)</a:t>
            </a:r>
          </a:p>
          <a:p>
            <a:pPr marL="695325" indent="-238125">
              <a:buClr>
                <a:srgbClr val="0070C0"/>
              </a:buClr>
              <a:buFont typeface="Arial" panose="020B0604020202020204" pitchFamily="34" charset="0"/>
              <a:buChar char="•"/>
            </a:pPr>
            <a:r>
              <a:rPr lang="en-US" sz="1830" dirty="0" smtClean="0"/>
              <a:t>cultural </a:t>
            </a:r>
            <a:r>
              <a:rPr lang="en-US" sz="1830" dirty="0"/>
              <a:t>appraisals (destinations are influenced by fashion)</a:t>
            </a:r>
          </a:p>
          <a:p>
            <a:pPr marL="695325" indent="-238125">
              <a:buClr>
                <a:srgbClr val="0070C0"/>
              </a:buClr>
              <a:buFont typeface="Arial" panose="020B0604020202020204" pitchFamily="34" charset="0"/>
              <a:buChar char="•"/>
            </a:pPr>
            <a:r>
              <a:rPr lang="en-US" sz="1830" dirty="0"/>
              <a:t>Ingredients of a successful destination, e.g.: location, attractions, organisation, support facilities</a:t>
            </a:r>
          </a:p>
          <a:p>
            <a:pPr marL="457200" indent="-457200">
              <a:buClr>
                <a:srgbClr val="0070C0"/>
              </a:buClr>
              <a:buFont typeface="+mj-lt"/>
              <a:buAutoNum type="alphaLcParenR" startAt="2"/>
            </a:pPr>
            <a:r>
              <a:rPr lang="en-US" sz="1830" dirty="0" smtClean="0"/>
              <a:t>Tourist </a:t>
            </a:r>
            <a:r>
              <a:rPr lang="en-US" sz="1830" dirty="0"/>
              <a:t>destinations as amalgams (combinations) of specific environmental factors such </a:t>
            </a:r>
            <a:r>
              <a:rPr lang="en-US" sz="1830" dirty="0" smtClean="0"/>
              <a:t>as attractions </a:t>
            </a:r>
            <a:r>
              <a:rPr lang="en-US" sz="1830" dirty="0"/>
              <a:t>(natural and man-made), shopping </a:t>
            </a:r>
            <a:r>
              <a:rPr lang="en-US" sz="1830" dirty="0" err="1"/>
              <a:t>centres</a:t>
            </a:r>
            <a:r>
              <a:rPr lang="en-US" sz="1830" dirty="0"/>
              <a:t>, support facilities, hospitality and organisation</a:t>
            </a:r>
          </a:p>
          <a:p>
            <a:pPr marL="457200" indent="-457200">
              <a:buClr>
                <a:srgbClr val="0070C0"/>
              </a:buClr>
              <a:buFont typeface="+mj-lt"/>
              <a:buAutoNum type="alphaLcParenR" startAt="2"/>
            </a:pPr>
            <a:r>
              <a:rPr lang="en-US" sz="1830" dirty="0" smtClean="0"/>
              <a:t>Implications </a:t>
            </a:r>
            <a:r>
              <a:rPr lang="en-US" sz="1830" dirty="0"/>
              <a:t>of viewing destinations as amalgams and the idea of sustainability</a:t>
            </a:r>
          </a:p>
          <a:p>
            <a:pPr>
              <a:buClr>
                <a:srgbClr val="0070C0"/>
              </a:buClr>
            </a:pPr>
            <a:r>
              <a:rPr lang="en-US" sz="1830" b="1" dirty="0"/>
              <a:t>2.4 Identify and describe the features which attract tourists to a particular destination</a:t>
            </a:r>
          </a:p>
          <a:p>
            <a:pPr marL="457200" indent="-457200">
              <a:buClr>
                <a:srgbClr val="0070C0"/>
              </a:buClr>
              <a:buFont typeface="+mj-lt"/>
              <a:buAutoNum type="alphaLcParenR"/>
            </a:pPr>
            <a:r>
              <a:rPr lang="en-US" sz="1830" dirty="0" smtClean="0"/>
              <a:t>Features </a:t>
            </a:r>
            <a:r>
              <a:rPr lang="en-US" sz="1830" dirty="0"/>
              <a:t>of location (climate, location, cultural, religious, etc.) identified and described, </a:t>
            </a:r>
            <a:r>
              <a:rPr lang="en-US" sz="1830" dirty="0" smtClean="0"/>
              <a:t>using reference </a:t>
            </a:r>
            <a:r>
              <a:rPr lang="en-US" sz="1830" dirty="0"/>
              <a:t>sources</a:t>
            </a:r>
          </a:p>
          <a:p>
            <a:pPr marL="457200" indent="-457200">
              <a:buClr>
                <a:srgbClr val="0070C0"/>
              </a:buClr>
              <a:buFont typeface="+mj-lt"/>
              <a:buAutoNum type="alphaLcParenR"/>
            </a:pPr>
            <a:r>
              <a:rPr lang="en-US" sz="1830" dirty="0" smtClean="0"/>
              <a:t>Reasons </a:t>
            </a:r>
            <a:r>
              <a:rPr lang="en-US" sz="1830" dirty="0"/>
              <a:t>why certain tourists (e.g. disabled, young people, families, business visitors) might </a:t>
            </a:r>
            <a:r>
              <a:rPr lang="en-US" sz="1830" dirty="0" smtClean="0"/>
              <a:t>be attracted </a:t>
            </a:r>
            <a:r>
              <a:rPr lang="en-US" sz="1830" dirty="0"/>
              <a:t>to a location</a:t>
            </a:r>
          </a:p>
          <a:p>
            <a:pPr marL="457200" indent="-457200">
              <a:buClr>
                <a:srgbClr val="0070C0"/>
              </a:buClr>
              <a:buFont typeface="+mj-lt"/>
              <a:buAutoNum type="alphaLcParenR"/>
            </a:pPr>
            <a:r>
              <a:rPr lang="en-US" sz="1830" dirty="0" smtClean="0"/>
              <a:t>Influence </a:t>
            </a:r>
            <a:r>
              <a:rPr lang="en-US" sz="1830" dirty="0"/>
              <a:t>of physical features on the opportunities and constraints for the development </a:t>
            </a:r>
            <a:r>
              <a:rPr lang="en-US" sz="1830" dirty="0" smtClean="0"/>
              <a:t>of tourism</a:t>
            </a:r>
            <a:r>
              <a:rPr lang="en-US" sz="1830" dirty="0"/>
              <a:t>, e.g. mountains and hills, coasts and inland waterways</a:t>
            </a:r>
          </a:p>
        </p:txBody>
      </p:sp>
    </p:spTree>
    <p:extLst>
      <p:ext uri="{BB962C8B-B14F-4D97-AF65-F5344CB8AC3E}">
        <p14:creationId xmlns:p14="http://schemas.microsoft.com/office/powerpoint/2010/main" val="1897060043"/>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85</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24854"/>
            <a:ext cx="8727370" cy="5062924"/>
          </a:xfrm>
          <a:prstGeom prst="rect">
            <a:avLst/>
          </a:prstGeom>
          <a:solidFill>
            <a:srgbClr val="FAFAB4"/>
          </a:solidFill>
          <a:ln w="57150">
            <a:solidFill>
              <a:srgbClr val="0070C0"/>
            </a:solidFill>
          </a:ln>
        </p:spPr>
        <p:txBody>
          <a:bodyPr wrap="square" rIns="2011680">
            <a:spAutoFit/>
          </a:bodyPr>
          <a:lstStyle/>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smtClean="0"/>
          </a:p>
          <a:p>
            <a:pPr>
              <a:buClr>
                <a:srgbClr val="C00000"/>
              </a:buClr>
              <a:buSzPct val="80000"/>
            </a:pPr>
            <a:endParaRPr lang="en-US" sz="1900" dirty="0"/>
          </a:p>
          <a:p>
            <a:pPr>
              <a:buClr>
                <a:srgbClr val="C00000"/>
              </a:buClr>
              <a:buSzPct val="80000"/>
            </a:pPr>
            <a:endParaRPr lang="en-US" sz="190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6498" name="Picture 2" descr="Image result for Bateaux Dubai cruise ma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543" y="1621298"/>
            <a:ext cx="8541929" cy="4887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659723"/>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86</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16774"/>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sz="1960" dirty="0"/>
              <a:t>After more than five years of cruising along Dubai Creek, Bateaux Dubai has established itself as a desirable dining destination for local residents and visitors to Dubai alike. </a:t>
            </a:r>
            <a:endParaRPr lang="en-US" sz="1960" dirty="0" smtClean="0"/>
          </a:p>
          <a:p>
            <a:pPr marL="342900" indent="-342900">
              <a:buClr>
                <a:srgbClr val="C00000"/>
              </a:buClr>
              <a:buSzPct val="80000"/>
              <a:buFont typeface="Arial" panose="020B0604020202020204" pitchFamily="34" charset="0"/>
              <a:buChar char="►"/>
            </a:pPr>
            <a:r>
              <a:rPr lang="en-US" sz="1960" dirty="0" smtClean="0"/>
              <a:t>Specifically </a:t>
            </a:r>
            <a:r>
              <a:rPr lang="en-US" sz="1960" dirty="0"/>
              <a:t>designed for the flat waters of the creek, the boats flat bottom design and four independent engines mean that the boat glides seamlessly through the water. The smoothness of this luxurious floating restaurant allows guests to freely move around and enjoy their time on board. </a:t>
            </a:r>
            <a:endParaRPr lang="en-US" sz="1960" dirty="0" smtClean="0"/>
          </a:p>
          <a:p>
            <a:pPr marL="342900" indent="-342900">
              <a:buClr>
                <a:srgbClr val="C00000"/>
              </a:buClr>
              <a:buSzPct val="80000"/>
              <a:buFont typeface="Arial" panose="020B0604020202020204" pitchFamily="34" charset="0"/>
              <a:buChar char="►"/>
            </a:pPr>
            <a:r>
              <a:rPr lang="en-US" sz="1960" dirty="0" smtClean="0"/>
              <a:t>This </a:t>
            </a:r>
            <a:r>
              <a:rPr lang="en-US" sz="1960" dirty="0"/>
              <a:t>sightseeing and dinner cruise is a good way for visitors to identify and locate the main attractions that are to be found at the lower end of the creek.</a:t>
            </a:r>
          </a:p>
          <a:p>
            <a:pPr marL="342900" indent="-342900">
              <a:buClr>
                <a:srgbClr val="C00000"/>
              </a:buClr>
              <a:buSzPct val="80000"/>
              <a:buFont typeface="Arial" panose="020B0604020202020204" pitchFamily="34" charset="0"/>
              <a:buChar char="►"/>
            </a:pPr>
            <a:r>
              <a:rPr lang="en-US" sz="1960" dirty="0"/>
              <a:t>The traditional heritage village, located near the mouth of Dubai Creek in the </a:t>
            </a:r>
            <a:r>
              <a:rPr lang="en-US" sz="1960" dirty="0" err="1"/>
              <a:t>Shindagha</a:t>
            </a:r>
            <a:r>
              <a:rPr lang="en-US" sz="1960" dirty="0"/>
              <a:t> district, features potters and weavers practicing traditional crafts, as well as exhibits and demonstrations of pearl </a:t>
            </a:r>
            <a:r>
              <a:rPr lang="en-US" sz="1960" dirty="0" smtClean="0"/>
              <a:t>diving.</a:t>
            </a:r>
            <a:endParaRPr lang="en-US" sz="196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4450" name="Picture 2" descr="Image result for Dubai Festival City ab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1665116"/>
            <a:ext cx="1821502" cy="1212368"/>
          </a:xfrm>
          <a:prstGeom prst="rect">
            <a:avLst/>
          </a:prstGeom>
          <a:noFill/>
          <a:extLst>
            <a:ext uri="{909E8E84-426E-40DD-AFC4-6F175D3DCCD1}">
              <a14:hiddenFill xmlns:a14="http://schemas.microsoft.com/office/drawing/2010/main">
                <a:solidFill>
                  <a:srgbClr val="FFFFFF"/>
                </a:solidFill>
              </a14:hiddenFill>
            </a:ext>
          </a:extLst>
        </p:spPr>
      </p:pic>
      <p:pic>
        <p:nvPicPr>
          <p:cNvPr id="104452" name="Picture 4" descr="Related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0272" y="2941670"/>
            <a:ext cx="1811394" cy="1358546"/>
          </a:xfrm>
          <a:prstGeom prst="rect">
            <a:avLst/>
          </a:prstGeom>
          <a:noFill/>
          <a:extLst>
            <a:ext uri="{909E8E84-426E-40DD-AFC4-6F175D3DCCD1}">
              <a14:hiddenFill xmlns:a14="http://schemas.microsoft.com/office/drawing/2010/main">
                <a:solidFill>
                  <a:srgbClr val="FFFFFF"/>
                </a:solidFill>
              </a14:hiddenFill>
            </a:ext>
          </a:extLst>
        </p:spPr>
      </p:pic>
      <p:pic>
        <p:nvPicPr>
          <p:cNvPr id="104454" name="Picture 6" descr="Related imag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020272" y="4352956"/>
            <a:ext cx="1821502" cy="13577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8" action="ppaction://hlinkfile"/>
          </p:cNvPr>
          <p:cNvSpPr txBox="1"/>
          <p:nvPr/>
        </p:nvSpPr>
        <p:spPr>
          <a:xfrm>
            <a:off x="7003132" y="5821669"/>
            <a:ext cx="182853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Dubai Festival City</a:t>
            </a:r>
            <a:endParaRPr lang="en-US" sz="2000" dirty="0"/>
          </a:p>
        </p:txBody>
      </p:sp>
    </p:spTree>
    <p:extLst>
      <p:ext uri="{BB962C8B-B14F-4D97-AF65-F5344CB8AC3E}">
        <p14:creationId xmlns:p14="http://schemas.microsoft.com/office/powerpoint/2010/main" val="2982400622"/>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86</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62924"/>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sz="1900" dirty="0" smtClean="0"/>
              <a:t>It </a:t>
            </a:r>
            <a:r>
              <a:rPr lang="en-US" sz="1900" dirty="0"/>
              <a:t>is a place where the visitor can take a step back in time and experience some of Dubai’s culture and heritage.</a:t>
            </a:r>
          </a:p>
          <a:p>
            <a:pPr marL="342900" indent="-342900">
              <a:buClr>
                <a:srgbClr val="C00000"/>
              </a:buClr>
              <a:buSzPct val="80000"/>
              <a:buFont typeface="Arial" panose="020B0604020202020204" pitchFamily="34" charset="0"/>
              <a:buChar char="►"/>
            </a:pPr>
            <a:r>
              <a:rPr lang="en-US" sz="1900" dirty="0" smtClean="0"/>
              <a:t>Sheikh </a:t>
            </a:r>
            <a:r>
              <a:rPr lang="en-US" sz="1900" dirty="0"/>
              <a:t>Saeed’s house was the official residence of Sheikh Saeed </a:t>
            </a:r>
            <a:r>
              <a:rPr lang="en-US" sz="1900" dirty="0" smtClean="0"/>
              <a:t>Al </a:t>
            </a:r>
            <a:r>
              <a:rPr lang="en-US" sz="1900" dirty="0"/>
              <a:t>Maktoum, ruler of Dubai (1912-1958) and grandfather of the present ruler, Sheikh Mohammed bin Rashid Al Maktoum. The house, which dates from 1896, today holds a rare collection of historic photographs, coins, stamps and documents that record Dubai’s history.</a:t>
            </a:r>
          </a:p>
          <a:p>
            <a:pPr marL="342900" indent="-342900">
              <a:buClr>
                <a:srgbClr val="C00000"/>
              </a:buClr>
              <a:buSzPct val="80000"/>
              <a:buFont typeface="Arial" panose="020B0604020202020204" pitchFamily="34" charset="0"/>
              <a:buChar char="►"/>
            </a:pPr>
            <a:r>
              <a:rPr lang="en-US" sz="1900" dirty="0"/>
              <a:t>The </a:t>
            </a:r>
            <a:r>
              <a:rPr lang="en-US" sz="1900" dirty="0" smtClean="0"/>
              <a:t>Doha </a:t>
            </a:r>
            <a:r>
              <a:rPr lang="en-US" sz="1900" dirty="0"/>
              <a:t>Old Souq is Dubai’s largest </a:t>
            </a:r>
            <a:r>
              <a:rPr lang="en-US" sz="1900" dirty="0" err="1" smtClean="0"/>
              <a:t>souq</a:t>
            </a:r>
            <a:r>
              <a:rPr lang="en-US" sz="1900" dirty="0" smtClean="0"/>
              <a:t>. In </a:t>
            </a:r>
            <a:r>
              <a:rPr lang="en-US" sz="1900" dirty="0"/>
              <a:t>this fascinating maze of alleyways, visitors can find a variety of trinkets, </a:t>
            </a:r>
            <a:r>
              <a:rPr lang="en-US" sz="1900" dirty="0" smtClean="0"/>
              <a:t>kitchenware, glassware </a:t>
            </a:r>
            <a:r>
              <a:rPr lang="en-US" sz="1900" dirty="0"/>
              <a:t>and textiles at very low prices. In the tiny lanes of the Spice Souq, visitors can smell the wafting aromas of spices, nuts and dry fruits. </a:t>
            </a:r>
            <a:endParaRPr lang="en-US" sz="1900" dirty="0" smtClean="0"/>
          </a:p>
          <a:p>
            <a:pPr marL="342900" indent="-342900">
              <a:buClr>
                <a:srgbClr val="C00000"/>
              </a:buClr>
              <a:buSzPct val="80000"/>
              <a:buFont typeface="Arial" panose="020B0604020202020204" pitchFamily="34" charset="0"/>
              <a:buChar char="►"/>
            </a:pPr>
            <a:r>
              <a:rPr lang="en-US" sz="1900" dirty="0" smtClean="0"/>
              <a:t>Here</a:t>
            </a:r>
            <a:r>
              <a:rPr lang="en-US" sz="1900" dirty="0"/>
              <a:t>, visitors can observe how sacks overflow with frankincense, dried lemon, ginger root, cardamom, nuts, pulses and traditional medicine, giving them an authentic feel of Dubai’s trading past.</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07522" name="Picture 2" descr="Image result for dubai Doha Old Souq"/>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1674668"/>
            <a:ext cx="1800200" cy="1351171"/>
          </a:xfrm>
          <a:prstGeom prst="rect">
            <a:avLst/>
          </a:prstGeom>
          <a:noFill/>
          <a:extLst>
            <a:ext uri="{909E8E84-426E-40DD-AFC4-6F175D3DCCD1}">
              <a14:hiddenFill xmlns:a14="http://schemas.microsoft.com/office/drawing/2010/main">
                <a:solidFill>
                  <a:srgbClr val="FFFFFF"/>
                </a:solidFill>
              </a14:hiddenFill>
            </a:ext>
          </a:extLst>
        </p:spPr>
      </p:pic>
      <p:pic>
        <p:nvPicPr>
          <p:cNvPr id="107524" name="Picture 4" descr="Image result for dubai Doha Old Souq"/>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0272" y="3097848"/>
            <a:ext cx="1800200" cy="1350150"/>
          </a:xfrm>
          <a:prstGeom prst="rect">
            <a:avLst/>
          </a:prstGeom>
          <a:noFill/>
          <a:extLst>
            <a:ext uri="{909E8E84-426E-40DD-AFC4-6F175D3DCCD1}">
              <a14:hiddenFill xmlns:a14="http://schemas.microsoft.com/office/drawing/2010/main">
                <a:solidFill>
                  <a:srgbClr val="FFFFFF"/>
                </a:solidFill>
              </a14:hiddenFill>
            </a:ext>
          </a:extLst>
        </p:spPr>
      </p:pic>
      <p:pic>
        <p:nvPicPr>
          <p:cNvPr id="107526" name="Picture 6" descr="Image result for dubai Doha Old Souq"/>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2" y="4520007"/>
            <a:ext cx="1827262" cy="1289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419503"/>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87</a:t>
            </a:r>
            <a:endParaRPr lang="en-GB" sz="1400" b="1" dirty="0">
              <a:latin typeface="Calibri" panose="020F0502020204030204" pitchFamily="34" charset="0"/>
            </a:endParaRPr>
          </a:p>
        </p:txBody>
      </p:sp>
      <p:sp>
        <p:nvSpPr>
          <p:cNvPr id="7" name="Rectangle 6"/>
          <p:cNvSpPr/>
          <p:nvPr/>
        </p:nvSpPr>
        <p:spPr>
          <a:xfrm>
            <a:off x="165110" y="1124744"/>
            <a:ext cx="6207090" cy="5647700"/>
          </a:xfrm>
          <a:prstGeom prst="rect">
            <a:avLst/>
          </a:prstGeom>
        </p:spPr>
        <p:txBody>
          <a:bodyPr wrap="square">
            <a:spAutoFit/>
          </a:bodyPr>
          <a:lstStyle/>
          <a:p>
            <a:pPr>
              <a:buClr>
                <a:srgbClr val="C00000"/>
              </a:buClr>
              <a:buSzPct val="100000"/>
            </a:pPr>
            <a:r>
              <a:rPr lang="en-US" sz="1900" b="1" dirty="0" smtClean="0">
                <a:solidFill>
                  <a:srgbClr val="C00000"/>
                </a:solidFill>
              </a:rPr>
              <a:t>Waterfall Tourism</a:t>
            </a:r>
          </a:p>
          <a:p>
            <a:pPr marL="342900" indent="-342900">
              <a:buClr>
                <a:srgbClr val="C00000"/>
              </a:buClr>
              <a:buSzPct val="80000"/>
              <a:buFont typeface="Arial" panose="020B0604020202020204" pitchFamily="34" charset="0"/>
              <a:buChar char="►"/>
            </a:pPr>
            <a:r>
              <a:rPr lang="en-US" sz="1900" dirty="0"/>
              <a:t>Waterfalls have long been popular tourist attractions, with a few outstanding examples becoming tourist destinations in their own right. </a:t>
            </a:r>
            <a:endParaRPr lang="en-US" sz="1900" dirty="0" smtClean="0"/>
          </a:p>
          <a:p>
            <a:pPr marL="342900" indent="-342900">
              <a:buClr>
                <a:srgbClr val="C00000"/>
              </a:buClr>
              <a:buSzPct val="80000"/>
              <a:buFont typeface="Arial" panose="020B0604020202020204" pitchFamily="34" charset="0"/>
              <a:buChar char="►"/>
            </a:pPr>
            <a:r>
              <a:rPr lang="en-US" sz="1900" dirty="0" smtClean="0"/>
              <a:t>Niagara </a:t>
            </a:r>
            <a:r>
              <a:rPr lang="en-US" sz="1900" dirty="0"/>
              <a:t>Falls attracts some 14 million visitors per year and Victoria Falls, on the Zambia-Zimbabwe border is the African equivalent. </a:t>
            </a:r>
            <a:endParaRPr lang="en-US" sz="1900" dirty="0" smtClean="0"/>
          </a:p>
          <a:p>
            <a:pPr marL="342900" indent="-342900">
              <a:buClr>
                <a:srgbClr val="C00000"/>
              </a:buClr>
              <a:buSzPct val="80000"/>
              <a:buFont typeface="Arial" panose="020B0604020202020204" pitchFamily="34" charset="0"/>
              <a:buChar char="►"/>
            </a:pPr>
            <a:r>
              <a:rPr lang="en-US" sz="1900" dirty="0" smtClean="0"/>
              <a:t>Apart </a:t>
            </a:r>
            <a:r>
              <a:rPr lang="en-US" sz="1900" dirty="0"/>
              <a:t>from giving aesthetic pleasure, waterfalls also provide opportunities for a wide range of, sometimes incompatible, outdoor leisure activities. Typically found in difficult and remote areas, waterfalls are often made easier to reach and enjoy by the construction of footpaths and other amenities. </a:t>
            </a:r>
            <a:endParaRPr lang="en-US" sz="1900" dirty="0" smtClean="0"/>
          </a:p>
          <a:p>
            <a:pPr marL="342900" indent="-342900">
              <a:buClr>
                <a:srgbClr val="C00000"/>
              </a:buClr>
              <a:buSzPct val="80000"/>
              <a:buFont typeface="Arial" panose="020B0604020202020204" pitchFamily="34" charset="0"/>
              <a:buChar char="►"/>
            </a:pPr>
            <a:r>
              <a:rPr lang="en-US" sz="1900" dirty="0" smtClean="0"/>
              <a:t>These </a:t>
            </a:r>
            <a:r>
              <a:rPr lang="en-US" sz="1900" dirty="0"/>
              <a:t>developments and the increased number of visitors they encourage can spoil the aesthetic enjoyment of the waterfalls. Many tourists dislike the commercial development taking place at some of the waterfalls and so are encouraged to go to other, less developed ones.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109570" name="Picture 2" descr="Image result for niagara f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1124744"/>
            <a:ext cx="2520280" cy="1695461"/>
          </a:xfrm>
          <a:prstGeom prst="rect">
            <a:avLst/>
          </a:prstGeom>
          <a:noFill/>
          <a:extLst>
            <a:ext uri="{909E8E84-426E-40DD-AFC4-6F175D3DCCD1}">
              <a14:hiddenFill xmlns:a14="http://schemas.microsoft.com/office/drawing/2010/main">
                <a:solidFill>
                  <a:srgbClr val="FFFFFF"/>
                </a:solidFill>
              </a14:hiddenFill>
            </a:ext>
          </a:extLst>
        </p:spPr>
      </p:pic>
      <p:pic>
        <p:nvPicPr>
          <p:cNvPr id="109572"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2924944"/>
            <a:ext cx="2520280"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09574" name="Picture 6" descr="Image result for best waterfall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0" y="4989304"/>
            <a:ext cx="2535932" cy="1680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805759"/>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87</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78313"/>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dirty="0"/>
              <a:t>Victoria Falls is approximately 1700 m wide and varies in height from 80-108 m. It is one and a half times wider than Niagara Falls and is twice the height, making it the biggest curtain of water in the world. </a:t>
            </a:r>
            <a:endParaRPr lang="en-US" dirty="0" smtClean="0"/>
          </a:p>
          <a:p>
            <a:pPr marL="342900" indent="-342900">
              <a:buClr>
                <a:srgbClr val="C00000"/>
              </a:buClr>
              <a:buSzPct val="80000"/>
              <a:buFont typeface="Arial" panose="020B0604020202020204" pitchFamily="34" charset="0"/>
              <a:buChar char="►"/>
            </a:pPr>
            <a:r>
              <a:rPr lang="en-US" dirty="0" smtClean="0"/>
              <a:t>The </a:t>
            </a:r>
            <a:r>
              <a:rPr lang="en-US" dirty="0"/>
              <a:t>falls have a seasonal pattern and mid-April is when the River Zambezi’s peak flood waters occur. At this time, roughly 625 million </a:t>
            </a:r>
            <a:r>
              <a:rPr lang="en-US" dirty="0" err="1"/>
              <a:t>litres</a:t>
            </a:r>
            <a:r>
              <a:rPr lang="en-US" dirty="0"/>
              <a:t> of water flows over the edge per minute. This huge volume of water produces a spray that rises up to 1650 feet into the air.</a:t>
            </a:r>
          </a:p>
          <a:p>
            <a:pPr marL="342900" indent="-342900">
              <a:buClr>
                <a:srgbClr val="C00000"/>
              </a:buClr>
              <a:buSzPct val="80000"/>
              <a:buFont typeface="Arial" panose="020B0604020202020204" pitchFamily="34" charset="0"/>
              <a:buChar char="►"/>
            </a:pPr>
            <a:r>
              <a:rPr lang="en-US" dirty="0"/>
              <a:t>The number of visitors to the Zimbabwean side of the falls has historically been much higher than the numbers visiting the Zambia side, due to the greater development of visitor facilities there. </a:t>
            </a:r>
            <a:endParaRPr lang="en-US" dirty="0" smtClean="0"/>
          </a:p>
          <a:p>
            <a:pPr marL="342900" indent="-342900">
              <a:buClr>
                <a:srgbClr val="C00000"/>
              </a:buClr>
              <a:buSzPct val="80000"/>
              <a:buFont typeface="Arial" panose="020B0604020202020204" pitchFamily="34" charset="0"/>
              <a:buChar char="►"/>
            </a:pPr>
            <a:r>
              <a:rPr lang="en-US" dirty="0" smtClean="0"/>
              <a:t>However</a:t>
            </a:r>
            <a:r>
              <a:rPr lang="en-US" dirty="0"/>
              <a:t>, the number of tourists visiting Zimbabwe began to decline in the early 2000s as political tensions between supporters and opponents of President </a:t>
            </a:r>
            <a:r>
              <a:rPr lang="en-US" dirty="0" smtClean="0"/>
              <a:t>Mugabe </a:t>
            </a:r>
            <a:r>
              <a:rPr lang="en-US" dirty="0"/>
              <a:t>increased. In 2006, hotel occupancy on the Zimbabwean side hovered at around 30%, while the Zambian side was at near-capacity. </a:t>
            </a:r>
            <a:endParaRPr lang="en-US"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11618" name="Picture 2" descr="Image result for victoria fall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1678538"/>
            <a:ext cx="1911052" cy="1433289"/>
          </a:xfrm>
          <a:prstGeom prst="rect">
            <a:avLst/>
          </a:prstGeom>
          <a:noFill/>
          <a:extLst>
            <a:ext uri="{909E8E84-426E-40DD-AFC4-6F175D3DCCD1}">
              <a14:hiddenFill xmlns:a14="http://schemas.microsoft.com/office/drawing/2010/main">
                <a:solidFill>
                  <a:srgbClr val="FFFFFF"/>
                </a:solidFill>
              </a14:hiddenFill>
            </a:ext>
          </a:extLst>
        </p:spPr>
      </p:pic>
      <p:pic>
        <p:nvPicPr>
          <p:cNvPr id="111620" name="Picture 4" descr="Image result for victoria fall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48264" y="3187705"/>
            <a:ext cx="1911052" cy="1228533"/>
          </a:xfrm>
          <a:prstGeom prst="rect">
            <a:avLst/>
          </a:prstGeom>
          <a:noFill/>
          <a:extLst>
            <a:ext uri="{909E8E84-426E-40DD-AFC4-6F175D3DCCD1}">
              <a14:hiddenFill xmlns:a14="http://schemas.microsoft.com/office/drawing/2010/main">
                <a:solidFill>
                  <a:srgbClr val="FFFFFF"/>
                </a:solidFill>
              </a14:hiddenFill>
            </a:ext>
          </a:extLst>
        </p:spPr>
      </p:pic>
      <p:pic>
        <p:nvPicPr>
          <p:cNvPr id="111622" name="Picture 6" descr="Image result for victoria fall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948264" y="4509120"/>
            <a:ext cx="1911052" cy="151216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hlinkClick r:id="rId8" action="ppaction://hlinkfile"/>
          </p:cNvPr>
          <p:cNvSpPr txBox="1"/>
          <p:nvPr/>
        </p:nvSpPr>
        <p:spPr>
          <a:xfrm>
            <a:off x="6963162" y="6125234"/>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Victoria Falls</a:t>
            </a:r>
            <a:endParaRPr lang="en-US" sz="2000" dirty="0"/>
          </a:p>
        </p:txBody>
      </p:sp>
    </p:spTree>
    <p:extLst>
      <p:ext uri="{BB962C8B-B14F-4D97-AF65-F5344CB8AC3E}">
        <p14:creationId xmlns:p14="http://schemas.microsoft.com/office/powerpoint/2010/main" val="3582275094"/>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87</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78313"/>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endParaRPr lang="en-US" dirty="0" smtClean="0"/>
          </a:p>
          <a:p>
            <a:pPr marL="342900" indent="-342900">
              <a:buClr>
                <a:srgbClr val="C00000"/>
              </a:buClr>
              <a:buSzPct val="80000"/>
              <a:buFont typeface="Arial" panose="020B0604020202020204" pitchFamily="34" charset="0"/>
              <a:buChar char="►"/>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403648" y="1672893"/>
            <a:ext cx="6411550" cy="4856762"/>
          </a:xfrm>
          <a:prstGeom prst="rect">
            <a:avLst/>
          </a:prstGeom>
        </p:spPr>
      </p:pic>
    </p:spTree>
    <p:extLst>
      <p:ext uri="{BB962C8B-B14F-4D97-AF65-F5344CB8AC3E}">
        <p14:creationId xmlns:p14="http://schemas.microsoft.com/office/powerpoint/2010/main" val="1300718633"/>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87</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78313"/>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endParaRPr lang="en-US" dirty="0" smtClean="0"/>
          </a:p>
          <a:p>
            <a:pPr marL="342900" indent="-342900">
              <a:buClr>
                <a:srgbClr val="C00000"/>
              </a:buClr>
              <a:buSzPct val="80000"/>
              <a:buFont typeface="Arial" panose="020B0604020202020204" pitchFamily="34" charset="0"/>
              <a:buChar char="►"/>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a:p>
          <a:p>
            <a:pPr>
              <a:buClr>
                <a:srgbClr val="C00000"/>
              </a:buClr>
              <a:buSzPct val="80000"/>
            </a:pPr>
            <a:endParaRPr lang="en-US" dirty="0" smtClean="0"/>
          </a:p>
          <a:p>
            <a:pPr>
              <a:buClr>
                <a:srgbClr val="C00000"/>
              </a:buClr>
              <a:buSzPct val="80000"/>
            </a:pPr>
            <a:endParaRPr lang="en-US"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736375" y="1628800"/>
            <a:ext cx="6147993" cy="4955099"/>
          </a:xfrm>
          <a:prstGeom prst="rect">
            <a:avLst/>
          </a:prstGeom>
        </p:spPr>
      </p:pic>
    </p:spTree>
    <p:extLst>
      <p:ext uri="{BB962C8B-B14F-4D97-AF65-F5344CB8AC3E}">
        <p14:creationId xmlns:p14="http://schemas.microsoft.com/office/powerpoint/2010/main" val="2819724580"/>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87</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84732"/>
            <a:ext cx="8727370" cy="5084628"/>
          </a:xfrm>
          <a:prstGeom prst="rect">
            <a:avLst/>
          </a:prstGeom>
          <a:solidFill>
            <a:srgbClr val="FAFAB4"/>
          </a:solidFill>
          <a:ln w="57150">
            <a:solidFill>
              <a:srgbClr val="0070C0"/>
            </a:solidFill>
          </a:ln>
        </p:spPr>
        <p:txBody>
          <a:bodyPr wrap="square" rIns="2011680">
            <a:spAutoFit/>
          </a:bodyPr>
          <a:lstStyle/>
          <a:p>
            <a:pPr marL="342900" indent="-342900">
              <a:buClr>
                <a:srgbClr val="C00000"/>
              </a:buClr>
              <a:buSzPct val="80000"/>
              <a:buFont typeface="Arial" panose="020B0604020202020204" pitchFamily="34" charset="0"/>
              <a:buChar char="►"/>
            </a:pPr>
            <a:r>
              <a:rPr lang="en-US" sz="1870" dirty="0" smtClean="0"/>
              <a:t>The </a:t>
            </a:r>
            <a:r>
              <a:rPr lang="en-US" sz="1870" dirty="0"/>
              <a:t>rapid and reckless development has even prompted the United Nations to consider revoking the Falls’ status as a World Heritage Site.</a:t>
            </a:r>
          </a:p>
          <a:p>
            <a:pPr marL="342900" indent="-342900">
              <a:buClr>
                <a:srgbClr val="C00000"/>
              </a:buClr>
              <a:buSzPct val="80000"/>
              <a:buFont typeface="Arial" panose="020B0604020202020204" pitchFamily="34" charset="0"/>
              <a:buChar char="►"/>
            </a:pPr>
            <a:r>
              <a:rPr lang="en-US" sz="1870" dirty="0"/>
              <a:t>The advertisement provides clear evidence that Victoria Falls has become an important destination for adventure tourism activities. </a:t>
            </a:r>
            <a:endParaRPr lang="en-US" sz="1870" dirty="0" smtClean="0"/>
          </a:p>
          <a:p>
            <a:pPr marL="342900" indent="-342900">
              <a:buClr>
                <a:srgbClr val="C00000"/>
              </a:buClr>
              <a:buSzPct val="80000"/>
              <a:buFont typeface="Arial" panose="020B0604020202020204" pitchFamily="34" charset="0"/>
              <a:buChar char="►"/>
            </a:pPr>
            <a:r>
              <a:rPr lang="en-US" sz="1870" dirty="0" smtClean="0"/>
              <a:t>There </a:t>
            </a:r>
            <a:r>
              <a:rPr lang="en-US" sz="1870" dirty="0"/>
              <a:t>has been a growing interest in pursuing outdoor activities on holiday, due to a variety of factors such as an increased concern about health and fitness, an ageing population that is becoming more active, and the fact that outdoor pursuits are now more mainstream and fashionable than they used to be. Activities are also seen as a way in which to relax and mentally unwind during a holiday.</a:t>
            </a:r>
          </a:p>
          <a:p>
            <a:pPr marL="342900" indent="-342900">
              <a:buClr>
                <a:srgbClr val="C00000"/>
              </a:buClr>
              <a:buSzPct val="80000"/>
              <a:buFont typeface="Arial" panose="020B0604020202020204" pitchFamily="34" charset="0"/>
              <a:buChar char="►"/>
            </a:pPr>
            <a:r>
              <a:rPr lang="en-US" sz="1870" dirty="0"/>
              <a:t>Victoria Falls has been acclaimed as the best one-day whitewater run in the world, and the Zambezi River is also recognized by rafting and kayaking enthusiasts as one of the top ten paddling rivers in the world. </a:t>
            </a:r>
            <a:endParaRPr lang="en-US" sz="1870"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4" name="TextBox 13">
            <a:hlinkClick r:id="rId5" action="ppaction://hlinkfile"/>
          </p:cNvPr>
          <p:cNvSpPr txBox="1"/>
          <p:nvPr/>
        </p:nvSpPr>
        <p:spPr>
          <a:xfrm>
            <a:off x="6963162" y="6125234"/>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Victoria Falls</a:t>
            </a:r>
            <a:endParaRPr lang="en-US" sz="2000" dirty="0"/>
          </a:p>
        </p:txBody>
      </p:sp>
      <p:pic>
        <p:nvPicPr>
          <p:cNvPr id="110594" name="Picture 2" descr="Image result for victoria falls whitewater raft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04248" y="1674669"/>
            <a:ext cx="2016224" cy="1106260"/>
          </a:xfrm>
          <a:prstGeom prst="rect">
            <a:avLst/>
          </a:prstGeom>
          <a:noFill/>
          <a:extLst>
            <a:ext uri="{909E8E84-426E-40DD-AFC4-6F175D3DCCD1}">
              <a14:hiddenFill xmlns:a14="http://schemas.microsoft.com/office/drawing/2010/main">
                <a:solidFill>
                  <a:srgbClr val="FFFFFF"/>
                </a:solidFill>
              </a14:hiddenFill>
            </a:ext>
          </a:extLst>
        </p:spPr>
      </p:pic>
      <p:pic>
        <p:nvPicPr>
          <p:cNvPr id="110596" name="Picture 4" descr="Image result for victoria falls whitewater rafti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804248" y="2852936"/>
            <a:ext cx="2028192" cy="17558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804248" y="4669903"/>
            <a:ext cx="2028192" cy="1322734"/>
          </a:xfrm>
          <a:prstGeom prst="rect">
            <a:avLst/>
          </a:prstGeom>
        </p:spPr>
      </p:pic>
    </p:spTree>
    <p:extLst>
      <p:ext uri="{BB962C8B-B14F-4D97-AF65-F5344CB8AC3E}">
        <p14:creationId xmlns:p14="http://schemas.microsoft.com/office/powerpoint/2010/main" val="3224194813"/>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89</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066002"/>
          </a:xfrm>
          <a:prstGeom prst="rect">
            <a:avLst/>
          </a:prstGeom>
          <a:solidFill>
            <a:srgbClr val="FAFAB4"/>
          </a:solidFill>
          <a:ln w="57150">
            <a:solidFill>
              <a:srgbClr val="0070C0"/>
            </a:solidFill>
          </a:ln>
        </p:spPr>
        <p:txBody>
          <a:bodyPr wrap="square" rIns="2743200">
            <a:spAutoFit/>
          </a:bodyPr>
          <a:lstStyle/>
          <a:p>
            <a:pPr marL="342900" indent="-342900">
              <a:buClr>
                <a:srgbClr val="C00000"/>
              </a:buClr>
              <a:buSzPct val="80000"/>
              <a:buFont typeface="Arial" panose="020B0604020202020204" pitchFamily="34" charset="0"/>
              <a:buChar char="►"/>
            </a:pPr>
            <a:r>
              <a:rPr lang="en-US" sz="2020" dirty="0" smtClean="0"/>
              <a:t>The </a:t>
            </a:r>
            <a:r>
              <a:rPr lang="en-US" sz="2020" dirty="0" err="1"/>
              <a:t>Batoka</a:t>
            </a:r>
            <a:r>
              <a:rPr lang="en-US" sz="2020" dirty="0"/>
              <a:t> rapids below Victoria Falls were run in a raft for the first time in March 1981. Ever since then whitewater rafting has become the most popular tourist activity in the entire Victoria Falls </a:t>
            </a:r>
            <a:r>
              <a:rPr lang="en-US" sz="2020" dirty="0" smtClean="0"/>
              <a:t>area. It </a:t>
            </a:r>
            <a:r>
              <a:rPr lang="en-US" sz="2020" dirty="0"/>
              <a:t>is estimated that these rapids see over 50,000 adventurous visitors every year.</a:t>
            </a:r>
          </a:p>
          <a:p>
            <a:pPr marL="342900" indent="-342900">
              <a:buClr>
                <a:srgbClr val="C00000"/>
              </a:buClr>
              <a:buSzPct val="80000"/>
              <a:buFont typeface="Arial" panose="020B0604020202020204" pitchFamily="34" charset="0"/>
              <a:buChar char="►"/>
            </a:pPr>
            <a:r>
              <a:rPr lang="en-US" sz="2020" dirty="0"/>
              <a:t>The Victoria Falls </a:t>
            </a:r>
            <a:r>
              <a:rPr lang="en-US" sz="2020" dirty="0" smtClean="0"/>
              <a:t>bungee </a:t>
            </a:r>
            <a:r>
              <a:rPr lang="en-US" sz="2020" dirty="0"/>
              <a:t>jump is a </a:t>
            </a:r>
            <a:r>
              <a:rPr lang="en-US" sz="2020" dirty="0" smtClean="0"/>
              <a:t>heart-stopping </a:t>
            </a:r>
            <a:r>
              <a:rPr lang="en-US" sz="2020" dirty="0"/>
              <a:t>thrill second to none, giving visitors the </a:t>
            </a:r>
            <a:r>
              <a:rPr lang="en-US" sz="2020" dirty="0" smtClean="0"/>
              <a:t>bungee </a:t>
            </a:r>
            <a:r>
              <a:rPr lang="en-US" sz="2020" dirty="0"/>
              <a:t>experience of a lifetime. </a:t>
            </a:r>
            <a:endParaRPr lang="en-US" sz="2020" dirty="0" smtClean="0"/>
          </a:p>
          <a:p>
            <a:pPr marL="342900" indent="-342900">
              <a:buClr>
                <a:srgbClr val="C00000"/>
              </a:buClr>
              <a:buSzPct val="80000"/>
              <a:buFont typeface="Arial" panose="020B0604020202020204" pitchFamily="34" charset="0"/>
              <a:buChar char="►"/>
            </a:pPr>
            <a:r>
              <a:rPr lang="en-US" sz="2020" dirty="0" smtClean="0"/>
              <a:t>The </a:t>
            </a:r>
            <a:r>
              <a:rPr lang="en-US" sz="2020" dirty="0"/>
              <a:t>bridge, where the jump takes place, crosses between the border posts of Zambia and Zimbabwe, in what is known as no man’s land’. </a:t>
            </a:r>
            <a:endParaRPr lang="en-US" sz="2020" dirty="0" smtClean="0"/>
          </a:p>
          <a:p>
            <a:pPr marL="342900" indent="-342900">
              <a:buClr>
                <a:srgbClr val="C00000"/>
              </a:buClr>
              <a:buSzPct val="80000"/>
              <a:buFont typeface="Arial" panose="020B0604020202020204" pitchFamily="34" charset="0"/>
              <a:buChar char="►"/>
            </a:pPr>
            <a:r>
              <a:rPr lang="en-US" sz="2020" dirty="0" smtClean="0"/>
              <a:t>As </a:t>
            </a:r>
            <a:r>
              <a:rPr lang="en-US" sz="2020" dirty="0"/>
              <a:t>such, jumpers and spectators must indicate to the immigration officials that they are only proceeding onto the bridge and then returning through the same border post. </a:t>
            </a:r>
            <a:endParaRPr lang="en-US" sz="2020"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5" name="TextBox 14">
            <a:hlinkClick r:id="rId5" action="ppaction://hlinkfile"/>
          </p:cNvPr>
          <p:cNvSpPr txBox="1"/>
          <p:nvPr/>
        </p:nvSpPr>
        <p:spPr>
          <a:xfrm>
            <a:off x="6648277" y="6191259"/>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Victoria Falls</a:t>
            </a:r>
            <a:endParaRPr lang="en-US" sz="2000" dirty="0"/>
          </a:p>
        </p:txBody>
      </p:sp>
      <p:pic>
        <p:nvPicPr>
          <p:cNvPr id="17" name="Picture 2" descr="Image result for victoria falls bunge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1663156"/>
            <a:ext cx="2448272" cy="24455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Image result for victoria falls bunge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327341" y="4194308"/>
            <a:ext cx="2499183" cy="1610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6229322"/>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90</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77594"/>
            <a:ext cx="8727370" cy="5112169"/>
          </a:xfrm>
          <a:prstGeom prst="rect">
            <a:avLst/>
          </a:prstGeom>
          <a:solidFill>
            <a:srgbClr val="FAFAB4"/>
          </a:solidFill>
          <a:ln w="57150">
            <a:solidFill>
              <a:srgbClr val="0070C0"/>
            </a:solidFill>
          </a:ln>
        </p:spPr>
        <p:txBody>
          <a:bodyPr wrap="square" rIns="2743200">
            <a:spAutoFit/>
          </a:bodyPr>
          <a:lstStyle/>
          <a:p>
            <a:pPr marL="342900" indent="-342900">
              <a:buClr>
                <a:srgbClr val="C00000"/>
              </a:buClr>
              <a:buSzPct val="80000"/>
              <a:buFont typeface="Arial" panose="020B0604020202020204" pitchFamily="34" charset="0"/>
              <a:buChar char="►"/>
            </a:pPr>
            <a:r>
              <a:rPr lang="en-US" sz="2330" dirty="0" smtClean="0"/>
              <a:t>Immigration </a:t>
            </a:r>
            <a:r>
              <a:rPr lang="en-US" sz="2330" dirty="0"/>
              <a:t>officials will then issue two Gates Passes, one of which must be kept for re-entry through the same border post. The </a:t>
            </a:r>
            <a:r>
              <a:rPr lang="en-US" sz="2330" dirty="0" smtClean="0"/>
              <a:t>BV (Bridge </a:t>
            </a:r>
            <a:r>
              <a:rPr lang="en-US" sz="2330" dirty="0"/>
              <a:t>Visit) gate passes do not entitle </a:t>
            </a:r>
            <a:r>
              <a:rPr lang="en-US" sz="2330" dirty="0" smtClean="0"/>
              <a:t>you </a:t>
            </a:r>
            <a:r>
              <a:rPr lang="en-US" sz="2330" dirty="0"/>
              <a:t>to visit Zambia or vice versa.</a:t>
            </a:r>
          </a:p>
          <a:p>
            <a:pPr marL="342900" indent="-342900">
              <a:buClr>
                <a:srgbClr val="C00000"/>
              </a:buClr>
              <a:buSzPct val="80000"/>
              <a:buFont typeface="Arial" panose="020B0604020202020204" pitchFamily="34" charset="0"/>
              <a:buChar char="►"/>
            </a:pPr>
            <a:r>
              <a:rPr lang="en-US" sz="2330" dirty="0"/>
              <a:t>Imagine the adrenalin rush travelling at a speed of 106 km per hour as you hurtle </a:t>
            </a:r>
            <a:r>
              <a:rPr lang="en-US" sz="2330" dirty="0" smtClean="0"/>
              <a:t>425m </a:t>
            </a:r>
            <a:r>
              <a:rPr lang="en-US" sz="2330" dirty="0"/>
              <a:t>across the </a:t>
            </a:r>
            <a:r>
              <a:rPr lang="en-US" sz="2330" dirty="0" err="1"/>
              <a:t>Batoka</a:t>
            </a:r>
            <a:r>
              <a:rPr lang="en-US" sz="2330" dirty="0"/>
              <a:t> Gorge, while suspended </a:t>
            </a:r>
            <a:r>
              <a:rPr lang="en-US" sz="2330" dirty="0" smtClean="0"/>
              <a:t>12m </a:t>
            </a:r>
            <a:r>
              <a:rPr lang="en-US" sz="2330" dirty="0"/>
              <a:t>above with the Zambezi’s waters below you. </a:t>
            </a:r>
            <a:r>
              <a:rPr lang="en-US" sz="2330" dirty="0" smtClean="0"/>
              <a:t>As the </a:t>
            </a:r>
            <a:r>
              <a:rPr lang="en-US" sz="2330" dirty="0"/>
              <a:t>river zigzags down the </a:t>
            </a:r>
            <a:r>
              <a:rPr lang="en-US" sz="2330" dirty="0" err="1"/>
              <a:t>Batoka</a:t>
            </a:r>
            <a:r>
              <a:rPr lang="en-US" sz="2330" dirty="0"/>
              <a:t> Gorge, a cable </a:t>
            </a:r>
            <a:r>
              <a:rPr lang="en-US" sz="2330" dirty="0" smtClean="0"/>
              <a:t>has been </a:t>
            </a:r>
            <a:r>
              <a:rPr lang="en-US" sz="2330" dirty="0"/>
              <a:t>suspended across from one side to the </a:t>
            </a:r>
            <a:r>
              <a:rPr lang="en-US" sz="2330" dirty="0" smtClean="0"/>
              <a:t>other </a:t>
            </a:r>
            <a:r>
              <a:rPr lang="en-US" sz="2330" dirty="0"/>
              <a:t>creating the longest zip line ride in the world.</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6: Victoria Falls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4" name="TextBox 13">
            <a:hlinkClick r:id="rId5" action="ppaction://hlinkfile"/>
          </p:cNvPr>
          <p:cNvSpPr txBox="1"/>
          <p:nvPr/>
        </p:nvSpPr>
        <p:spPr>
          <a:xfrm>
            <a:off x="6648277" y="6191259"/>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Victoria Falls</a:t>
            </a:r>
            <a:endParaRPr lang="en-US" sz="2000" dirty="0"/>
          </a:p>
        </p:txBody>
      </p:sp>
      <p:pic>
        <p:nvPicPr>
          <p:cNvPr id="112642" name="Picture 2" descr="Image result for victoria falls bunge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1663156"/>
            <a:ext cx="2448272" cy="2445591"/>
          </a:xfrm>
          <a:prstGeom prst="rect">
            <a:avLst/>
          </a:prstGeom>
          <a:noFill/>
          <a:extLst>
            <a:ext uri="{909E8E84-426E-40DD-AFC4-6F175D3DCCD1}">
              <a14:hiddenFill xmlns:a14="http://schemas.microsoft.com/office/drawing/2010/main">
                <a:solidFill>
                  <a:srgbClr val="FFFFFF"/>
                </a:solidFill>
              </a14:hiddenFill>
            </a:ext>
          </a:extLst>
        </p:spPr>
      </p:pic>
      <p:pic>
        <p:nvPicPr>
          <p:cNvPr id="112646" name="Picture 6" descr="Image result for victoria falls ziplin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372200" y="4194309"/>
            <a:ext cx="2448272" cy="1845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1590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5401479"/>
          </a:xfrm>
          <a:prstGeom prst="rect">
            <a:avLst/>
          </a:prstGeom>
        </p:spPr>
        <p:txBody>
          <a:bodyPr wrap="square">
            <a:spAutoFit/>
          </a:bodyPr>
          <a:lstStyle/>
          <a:p>
            <a:pPr>
              <a:buClr>
                <a:srgbClr val="0070C0"/>
              </a:buClr>
            </a:pPr>
            <a:r>
              <a:rPr lang="en-US" sz="2300" b="1" dirty="0">
                <a:solidFill>
                  <a:srgbClr val="C00000"/>
                </a:solidFill>
              </a:rPr>
              <a:t>Introduction</a:t>
            </a:r>
          </a:p>
          <a:p>
            <a:pPr marL="457200" indent="-457200">
              <a:buClr>
                <a:srgbClr val="0070C0"/>
              </a:buClr>
              <a:buSzPct val="80000"/>
              <a:buFont typeface="Arial" panose="020B0604020202020204" pitchFamily="34" charset="0"/>
              <a:buChar char="►"/>
            </a:pPr>
            <a:r>
              <a:rPr lang="en-US" sz="2300" dirty="0"/>
              <a:t>A </a:t>
            </a:r>
            <a:r>
              <a:rPr lang="en-US" sz="2300" b="1" dirty="0">
                <a:solidFill>
                  <a:srgbClr val="FF0000"/>
                </a:solidFill>
              </a:rPr>
              <a:t>destination</a:t>
            </a:r>
            <a:r>
              <a:rPr lang="en-US" sz="2300" dirty="0">
                <a:solidFill>
                  <a:srgbClr val="FF0000"/>
                </a:solidFill>
              </a:rPr>
              <a:t> </a:t>
            </a:r>
            <a:r>
              <a:rPr lang="en-US" sz="2300" dirty="0"/>
              <a:t>is the place where a journey finally </a:t>
            </a:r>
            <a:r>
              <a:rPr lang="en-US" sz="2300" dirty="0" smtClean="0"/>
              <a:t>ends. </a:t>
            </a:r>
            <a:r>
              <a:rPr lang="en-US" sz="2300" dirty="0"/>
              <a:t>It can be a town, city or resort, a tourist attraction, such as a major theme park or a much larger region such as a National Park. </a:t>
            </a:r>
            <a:endParaRPr lang="en-US" sz="2300" dirty="0" smtClean="0"/>
          </a:p>
          <a:p>
            <a:pPr marL="457200" indent="-457200">
              <a:buClr>
                <a:srgbClr val="0070C0"/>
              </a:buClr>
              <a:buSzPct val="80000"/>
              <a:buFont typeface="Arial" panose="020B0604020202020204" pitchFamily="34" charset="0"/>
              <a:buChar char="►"/>
            </a:pPr>
            <a:r>
              <a:rPr lang="en-US" sz="2300" dirty="0" smtClean="0"/>
              <a:t>Most </a:t>
            </a:r>
            <a:r>
              <a:rPr lang="en-US" sz="2300" dirty="0"/>
              <a:t>locations around the world </a:t>
            </a:r>
            <a:r>
              <a:rPr lang="en-US" sz="2300" dirty="0" smtClean="0"/>
              <a:t>contain </a:t>
            </a:r>
            <a:r>
              <a:rPr lang="en-US" sz="2300" dirty="0"/>
              <a:t>a place or a region which is regarded as being a tourist destination. Such locations will usually display many of following features</a:t>
            </a:r>
            <a:r>
              <a:rPr lang="en-US" sz="2300" dirty="0" smtClean="0"/>
              <a:t>:</a:t>
            </a:r>
          </a:p>
          <a:p>
            <a:pPr marL="804863" indent="-347663">
              <a:buClr>
                <a:srgbClr val="0070C0"/>
              </a:buClr>
              <a:buFont typeface="Arial" panose="020B0604020202020204" pitchFamily="34" charset="0"/>
              <a:buChar char="•"/>
            </a:pPr>
            <a:r>
              <a:rPr lang="en-US" sz="2300" dirty="0"/>
              <a:t>information services, example tourist information centre,</a:t>
            </a:r>
          </a:p>
          <a:p>
            <a:pPr marL="804863" indent="-347663">
              <a:buClr>
                <a:srgbClr val="0070C0"/>
              </a:buClr>
              <a:buFont typeface="Arial" panose="020B0604020202020204" pitchFamily="34" charset="0"/>
              <a:buChar char="•"/>
            </a:pPr>
            <a:r>
              <a:rPr lang="en-US" sz="2300" dirty="0"/>
              <a:t>a range of visitor attractions, including theme parks, museum, gardens and/or </a:t>
            </a:r>
            <a:r>
              <a:rPr lang="en-US" sz="2300" dirty="0" smtClean="0"/>
              <a:t>children’s </a:t>
            </a:r>
            <a:r>
              <a:rPr lang="en-US" sz="2300" dirty="0"/>
              <a:t>activities area,</a:t>
            </a:r>
          </a:p>
          <a:p>
            <a:pPr marL="804863" indent="-347663">
              <a:buClr>
                <a:srgbClr val="0070C0"/>
              </a:buClr>
              <a:buFont typeface="Arial" panose="020B0604020202020204" pitchFamily="34" charset="0"/>
              <a:buChar char="•"/>
            </a:pPr>
            <a:r>
              <a:rPr lang="en-US" sz="2300" dirty="0"/>
              <a:t>enough parking spaces for day visitors.</a:t>
            </a:r>
          </a:p>
          <a:p>
            <a:pPr marL="804863" indent="-347663">
              <a:buClr>
                <a:srgbClr val="0070C0"/>
              </a:buClr>
              <a:buFont typeface="Arial" panose="020B0604020202020204" pitchFamily="34" charset="0"/>
              <a:buChar char="•"/>
            </a:pPr>
            <a:r>
              <a:rPr lang="en-US" sz="2300" dirty="0"/>
              <a:t>accessible location for the mass market,</a:t>
            </a:r>
          </a:p>
          <a:p>
            <a:pPr marL="804863" indent="-347663">
              <a:buClr>
                <a:srgbClr val="0070C0"/>
              </a:buClr>
              <a:buFont typeface="Arial" panose="020B0604020202020204" pitchFamily="34" charset="0"/>
              <a:buChar char="•"/>
            </a:pPr>
            <a:r>
              <a:rPr lang="en-US" sz="2300" dirty="0"/>
              <a:t>accommodation and catering facilities,</a:t>
            </a:r>
          </a:p>
          <a:p>
            <a:pPr marL="804863" indent="-347663">
              <a:buClr>
                <a:srgbClr val="0070C0"/>
              </a:buClr>
              <a:buFont typeface="Arial" panose="020B0604020202020204" pitchFamily="34" charset="0"/>
              <a:buChar char="•"/>
            </a:pPr>
            <a:r>
              <a:rPr lang="en-US" sz="2300" dirty="0"/>
              <a:t>shopping facilities for the visitor,</a:t>
            </a:r>
          </a:p>
          <a:p>
            <a:pPr marL="804863" indent="-347663">
              <a:buClr>
                <a:srgbClr val="0070C0"/>
              </a:buClr>
              <a:buFont typeface="Arial" panose="020B0604020202020204" pitchFamily="34" charset="0"/>
              <a:buChar char="•"/>
            </a:pPr>
            <a:r>
              <a:rPr lang="en-US" sz="2300" dirty="0" smtClean="0"/>
              <a:t>a character of their own.</a:t>
            </a:r>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54</a:t>
            </a:r>
            <a:endParaRPr lang="en-GB" sz="1400" b="1" dirty="0">
              <a:latin typeface="Calibri" panose="020F0502020204030204" pitchFamily="34" charset="0"/>
            </a:endParaRPr>
          </a:p>
        </p:txBody>
      </p:sp>
      <p:pic>
        <p:nvPicPr>
          <p:cNvPr id="205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93007" y="4725144"/>
            <a:ext cx="2599473" cy="1954187"/>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Tree>
    <p:extLst>
      <p:ext uri="{BB962C8B-B14F-4D97-AF65-F5344CB8AC3E}">
        <p14:creationId xmlns:p14="http://schemas.microsoft.com/office/powerpoint/2010/main" val="1982038637"/>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90</a:t>
            </a:r>
            <a:endParaRPr lang="en-GB" sz="1400" b="1" dirty="0">
              <a:latin typeface="Calibri" panose="020F0502020204030204" pitchFamily="34" charset="0"/>
            </a:endParaRPr>
          </a:p>
        </p:txBody>
      </p:sp>
      <p:sp>
        <p:nvSpPr>
          <p:cNvPr id="7" name="Rectangle 6"/>
          <p:cNvSpPr/>
          <p:nvPr/>
        </p:nvSpPr>
        <p:spPr>
          <a:xfrm>
            <a:off x="165110" y="1124744"/>
            <a:ext cx="6207090" cy="5632311"/>
          </a:xfrm>
          <a:prstGeom prst="rect">
            <a:avLst/>
          </a:prstGeom>
        </p:spPr>
        <p:txBody>
          <a:bodyPr wrap="square">
            <a:spAutoFit/>
          </a:bodyPr>
          <a:lstStyle/>
          <a:p>
            <a:pPr>
              <a:buClr>
                <a:srgbClr val="C00000"/>
              </a:buClr>
              <a:buSzPct val="100000"/>
            </a:pPr>
            <a:r>
              <a:rPr lang="en-US" sz="2000" b="1" dirty="0" smtClean="0">
                <a:solidFill>
                  <a:srgbClr val="C00000"/>
                </a:solidFill>
              </a:rPr>
              <a:t>Cave Tourism</a:t>
            </a:r>
          </a:p>
          <a:p>
            <a:pPr marL="342900" indent="-342900">
              <a:buClr>
                <a:srgbClr val="C00000"/>
              </a:buClr>
              <a:buSzPct val="80000"/>
              <a:buFont typeface="Arial" panose="020B0604020202020204" pitchFamily="34" charset="0"/>
              <a:buChar char="►"/>
            </a:pPr>
            <a:r>
              <a:rPr lang="en-US" sz="2000" dirty="0"/>
              <a:t>Many destinations around the world have underground cave </a:t>
            </a:r>
            <a:r>
              <a:rPr lang="en-US" sz="2000" dirty="0" smtClean="0"/>
              <a:t>system </a:t>
            </a:r>
            <a:r>
              <a:rPr lang="en-US" sz="2000" dirty="0"/>
              <a:t>have been developed into different types of tourist attractions. </a:t>
            </a:r>
            <a:endParaRPr lang="en-US" sz="2000" dirty="0" smtClean="0"/>
          </a:p>
          <a:p>
            <a:pPr marL="342900" indent="-342900">
              <a:buClr>
                <a:srgbClr val="C00000"/>
              </a:buClr>
              <a:buSzPct val="80000"/>
              <a:buFont typeface="Arial" panose="020B0604020202020204" pitchFamily="34" charset="0"/>
              <a:buChar char="►"/>
            </a:pPr>
            <a:r>
              <a:rPr lang="en-US" sz="2000" dirty="0" smtClean="0"/>
              <a:t>Essentially </a:t>
            </a:r>
            <a:r>
              <a:rPr lang="en-US" sz="2000" dirty="0"/>
              <a:t>from the tourism point of view, the caves can either be used for </a:t>
            </a:r>
            <a:r>
              <a:rPr lang="en-US" sz="2000" dirty="0" smtClean="0"/>
              <a:t>general sightseeing </a:t>
            </a:r>
            <a:r>
              <a:rPr lang="en-US" sz="2000" dirty="0"/>
              <a:t>of underground landscape features or adventure tourism activities. We will now briefly </a:t>
            </a:r>
            <a:r>
              <a:rPr lang="en-US" sz="2000" dirty="0" smtClean="0"/>
              <a:t>look </a:t>
            </a:r>
            <a:r>
              <a:rPr lang="en-US" sz="2000" dirty="0"/>
              <a:t>an example of each.</a:t>
            </a:r>
          </a:p>
          <a:p>
            <a:pPr marL="342900" indent="-342900">
              <a:buClr>
                <a:srgbClr val="C00000"/>
              </a:buClr>
              <a:buSzPct val="80000"/>
              <a:buFont typeface="Arial" panose="020B0604020202020204" pitchFamily="34" charset="0"/>
              <a:buChar char="►"/>
            </a:pPr>
            <a:r>
              <a:rPr lang="en-US" sz="2000" dirty="0"/>
              <a:t>New Zealand’s Waitomo Caves are situated </a:t>
            </a:r>
            <a:r>
              <a:rPr lang="en-US" sz="2000" dirty="0" smtClean="0"/>
              <a:t>on </a:t>
            </a:r>
            <a:r>
              <a:rPr lang="en-US" sz="2000" dirty="0"/>
              <a:t>State Highway 3, a two hour drive south of </a:t>
            </a:r>
            <a:r>
              <a:rPr lang="en-US" sz="2000" dirty="0" smtClean="0"/>
              <a:t>Auckland. </a:t>
            </a:r>
            <a:r>
              <a:rPr lang="en-US" sz="2000" dirty="0"/>
              <a:t>Waitomo has developed a tourist industry </a:t>
            </a:r>
            <a:r>
              <a:rPr lang="en-US" sz="2000" dirty="0" smtClean="0"/>
              <a:t>around </a:t>
            </a:r>
            <a:r>
              <a:rPr lang="en-US" sz="2000" dirty="0"/>
              <a:t>the caves, with local Maori people acting as the guides. </a:t>
            </a:r>
            <a:endParaRPr lang="en-US" sz="2000" dirty="0" smtClean="0"/>
          </a:p>
          <a:p>
            <a:pPr marL="342900" indent="-342900">
              <a:buClr>
                <a:srgbClr val="C00000"/>
              </a:buClr>
              <a:buSzPct val="80000"/>
              <a:buFont typeface="Arial" panose="020B0604020202020204" pitchFamily="34" charset="0"/>
              <a:buChar char="►"/>
            </a:pPr>
            <a:r>
              <a:rPr lang="en-US" sz="2000" dirty="0" smtClean="0"/>
              <a:t>It </a:t>
            </a:r>
            <a:r>
              <a:rPr lang="en-US" sz="2000" dirty="0"/>
              <a:t>has been the centre of commercial </a:t>
            </a:r>
            <a:r>
              <a:rPr lang="en-US" sz="2000" dirty="0" smtClean="0"/>
              <a:t>caving </a:t>
            </a:r>
            <a:r>
              <a:rPr lang="en-US" sz="2000" dirty="0"/>
              <a:t>since around 1900. The government purchased land in 1904 and in 1905 the Tourist </a:t>
            </a:r>
            <a:r>
              <a:rPr lang="en-US" sz="2000" dirty="0" smtClean="0"/>
              <a:t>Department </a:t>
            </a:r>
            <a:r>
              <a:rPr lang="en-US" sz="2000" dirty="0"/>
              <a:t>took over the management of the caves. </a:t>
            </a:r>
            <a:endParaRPr lang="en-US" sz="2000" dirty="0" smtClean="0"/>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116738" name="Picture 2" descr="Image result for best cav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1124745"/>
            <a:ext cx="2558480" cy="1918860"/>
          </a:xfrm>
          <a:prstGeom prst="rect">
            <a:avLst/>
          </a:prstGeom>
          <a:noFill/>
          <a:extLst>
            <a:ext uri="{909E8E84-426E-40DD-AFC4-6F175D3DCCD1}">
              <a14:hiddenFill xmlns:a14="http://schemas.microsoft.com/office/drawing/2010/main">
                <a:solidFill>
                  <a:srgbClr val="FFFFFF"/>
                </a:solidFill>
              </a14:hiddenFill>
            </a:ext>
          </a:extLst>
        </p:spPr>
      </p:pic>
      <p:pic>
        <p:nvPicPr>
          <p:cNvPr id="116740" name="Picture 4" descr="Image result for best cav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3130150"/>
            <a:ext cx="2543994" cy="1675593"/>
          </a:xfrm>
          <a:prstGeom prst="rect">
            <a:avLst/>
          </a:prstGeom>
          <a:noFill/>
          <a:extLst>
            <a:ext uri="{909E8E84-426E-40DD-AFC4-6F175D3DCCD1}">
              <a14:hiddenFill xmlns:a14="http://schemas.microsoft.com/office/drawing/2010/main">
                <a:solidFill>
                  <a:srgbClr val="FFFFFF"/>
                </a:solidFill>
              </a14:hiddenFill>
            </a:ext>
          </a:extLst>
        </p:spPr>
      </p:pic>
      <p:pic>
        <p:nvPicPr>
          <p:cNvPr id="116742" name="Picture 6" descr="Image result for best ca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4877548"/>
            <a:ext cx="2558480" cy="1703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741361"/>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90</a:t>
            </a:r>
            <a:endParaRPr lang="en-GB" sz="1400" b="1" dirty="0">
              <a:latin typeface="Calibri" panose="020F0502020204030204" pitchFamily="34" charset="0"/>
            </a:endParaRPr>
          </a:p>
        </p:txBody>
      </p:sp>
      <p:sp>
        <p:nvSpPr>
          <p:cNvPr id="7" name="Rectangle 6"/>
          <p:cNvSpPr/>
          <p:nvPr/>
        </p:nvSpPr>
        <p:spPr>
          <a:xfrm>
            <a:off x="165110" y="1124744"/>
            <a:ext cx="6207090" cy="5632311"/>
          </a:xfrm>
          <a:prstGeom prst="rect">
            <a:avLst/>
          </a:prstGeom>
        </p:spPr>
        <p:txBody>
          <a:bodyPr wrap="square">
            <a:spAutoFit/>
          </a:bodyPr>
          <a:lstStyle/>
          <a:p>
            <a:pPr>
              <a:buClr>
                <a:srgbClr val="C00000"/>
              </a:buClr>
              <a:buSzPct val="100000"/>
            </a:pPr>
            <a:r>
              <a:rPr lang="en-US" sz="2000" b="1" dirty="0" smtClean="0">
                <a:solidFill>
                  <a:srgbClr val="C00000"/>
                </a:solidFill>
              </a:rPr>
              <a:t>Cave Tourism</a:t>
            </a:r>
          </a:p>
          <a:p>
            <a:pPr marL="342900" indent="-342900">
              <a:buClr>
                <a:srgbClr val="C00000"/>
              </a:buClr>
              <a:buSzPct val="80000"/>
              <a:buFont typeface="Arial" panose="020B0604020202020204" pitchFamily="34" charset="0"/>
              <a:buChar char="►"/>
            </a:pPr>
            <a:r>
              <a:rPr lang="en-US" sz="2000" dirty="0" smtClean="0"/>
              <a:t>In </a:t>
            </a:r>
            <a:r>
              <a:rPr lang="en-US" sz="2000" dirty="0"/>
              <a:t>the 1920s, female cavers embarked on tours bedecked in smocks, bloomers and boots, and carrying lanterns. Small boats floated </a:t>
            </a:r>
            <a:r>
              <a:rPr lang="en-US" sz="2000" dirty="0" smtClean="0"/>
              <a:t>visitors </a:t>
            </a:r>
            <a:r>
              <a:rPr lang="en-US" sz="2000" dirty="0"/>
              <a:t>into the Waitomo glow-worm cave, and walking tours took people into dry areas of the caves. In 1981, the Waitomo Museum of Caves was opened.</a:t>
            </a:r>
          </a:p>
          <a:p>
            <a:pPr marL="342900" indent="-342900">
              <a:buClr>
                <a:srgbClr val="C00000"/>
              </a:buClr>
              <a:buSzPct val="80000"/>
              <a:buFont typeface="Arial" panose="020B0604020202020204" pitchFamily="34" charset="0"/>
              <a:buChar char="►"/>
            </a:pPr>
            <a:r>
              <a:rPr lang="en-US" sz="2000" dirty="0"/>
              <a:t>Black-water </a:t>
            </a:r>
            <a:r>
              <a:rPr lang="en-US" sz="2000" dirty="0" smtClean="0"/>
              <a:t>rafting </a:t>
            </a:r>
            <a:r>
              <a:rPr lang="en-US" sz="2000" dirty="0"/>
              <a:t>- wearing a wetsuit and floating through a cave on a rubber tube - began at Ruakuri cave in Waitomo in 1987, offering tourists more than just a sedate walk through the cave. </a:t>
            </a:r>
            <a:endParaRPr lang="en-US" sz="2000" dirty="0" smtClean="0"/>
          </a:p>
          <a:p>
            <a:pPr marL="342900" indent="-342900">
              <a:buClr>
                <a:srgbClr val="C00000"/>
              </a:buClr>
              <a:buSzPct val="80000"/>
              <a:buFont typeface="Arial" panose="020B0604020202020204" pitchFamily="34" charset="0"/>
              <a:buChar char="►"/>
            </a:pPr>
            <a:r>
              <a:rPr lang="en-US" sz="2000" dirty="0" smtClean="0"/>
              <a:t>In </a:t>
            </a:r>
            <a:r>
              <a:rPr lang="en-US" sz="2000" dirty="0"/>
              <a:t>October 2008, the inventors of this unique adventure sport celebrated 20 years </a:t>
            </a:r>
            <a:r>
              <a:rPr lang="en-US" sz="2000" dirty="0" smtClean="0"/>
              <a:t>of </a:t>
            </a:r>
            <a:r>
              <a:rPr lang="en-US" sz="2000" dirty="0"/>
              <a:t>guiding half a million intrepid tourists through Waitomo’s </a:t>
            </a:r>
            <a:r>
              <a:rPr lang="en-US" sz="2000" dirty="0" smtClean="0"/>
              <a:t>underground </a:t>
            </a:r>
            <a:r>
              <a:rPr lang="en-US" sz="2000" dirty="0"/>
              <a:t>rivers. </a:t>
            </a:r>
            <a:endParaRPr lang="en-US" sz="2000" dirty="0" smtClean="0"/>
          </a:p>
          <a:p>
            <a:pPr marL="342900" indent="-342900">
              <a:buClr>
                <a:srgbClr val="C00000"/>
              </a:buClr>
              <a:buSzPct val="80000"/>
              <a:buFont typeface="Arial" panose="020B0604020202020204" pitchFamily="34" charset="0"/>
              <a:buChar char="►"/>
            </a:pPr>
            <a:r>
              <a:rPr lang="en-US" sz="2000" dirty="0" smtClean="0"/>
              <a:t>Tourists </a:t>
            </a:r>
            <a:r>
              <a:rPr lang="en-US" sz="2000" dirty="0"/>
              <a:t>come from all over the world for the Legendary Black Water Rafting Company </a:t>
            </a:r>
            <a:r>
              <a:rPr lang="en-US" sz="2000" dirty="0" smtClean="0"/>
              <a:t>experience.</a:t>
            </a:r>
            <a:endParaRPr lang="en-US" sz="2000" dirty="0"/>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115714" name="Picture 2" descr="Image result for waitomo ca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1124745"/>
            <a:ext cx="2530252" cy="1422002"/>
          </a:xfrm>
          <a:prstGeom prst="rect">
            <a:avLst/>
          </a:prstGeom>
          <a:noFill/>
          <a:extLst>
            <a:ext uri="{909E8E84-426E-40DD-AFC4-6F175D3DCCD1}">
              <a14:hiddenFill xmlns:a14="http://schemas.microsoft.com/office/drawing/2010/main">
                <a:solidFill>
                  <a:srgbClr val="FFFFFF"/>
                </a:solidFill>
              </a14:hiddenFill>
            </a:ext>
          </a:extLst>
        </p:spPr>
      </p:pic>
      <p:pic>
        <p:nvPicPr>
          <p:cNvPr id="115716" name="Picture 4" descr="Image result for waitomo ca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2602637"/>
            <a:ext cx="2530252" cy="1705688"/>
          </a:xfrm>
          <a:prstGeom prst="rect">
            <a:avLst/>
          </a:prstGeom>
          <a:noFill/>
          <a:extLst>
            <a:ext uri="{909E8E84-426E-40DD-AFC4-6F175D3DCCD1}">
              <a14:hiddenFill xmlns:a14="http://schemas.microsoft.com/office/drawing/2010/main">
                <a:solidFill>
                  <a:srgbClr val="FFFFFF"/>
                </a:solidFill>
              </a14:hiddenFill>
            </a:ext>
          </a:extLst>
        </p:spPr>
      </p:pic>
      <p:pic>
        <p:nvPicPr>
          <p:cNvPr id="115718"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4364215"/>
            <a:ext cx="2535932" cy="172908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7" action="ppaction://hlinkfile"/>
          </p:cNvPr>
          <p:cNvSpPr txBox="1"/>
          <p:nvPr/>
        </p:nvSpPr>
        <p:spPr>
          <a:xfrm>
            <a:off x="6540435" y="6225120"/>
            <a:ext cx="219378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Waitomo Caves</a:t>
            </a:r>
            <a:endParaRPr lang="en-US" sz="2000" dirty="0"/>
          </a:p>
        </p:txBody>
      </p:sp>
    </p:spTree>
    <p:extLst>
      <p:ext uri="{BB962C8B-B14F-4D97-AF65-F5344CB8AC3E}">
        <p14:creationId xmlns:p14="http://schemas.microsoft.com/office/powerpoint/2010/main" val="2528775885"/>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90</a:t>
            </a:r>
            <a:endParaRPr lang="en-GB" sz="1400" b="1" dirty="0">
              <a:latin typeface="Calibri" panose="020F0502020204030204" pitchFamily="34" charset="0"/>
            </a:endParaRPr>
          </a:p>
        </p:txBody>
      </p:sp>
      <p:sp>
        <p:nvSpPr>
          <p:cNvPr id="7" name="Rectangle 6"/>
          <p:cNvSpPr/>
          <p:nvPr/>
        </p:nvSpPr>
        <p:spPr>
          <a:xfrm>
            <a:off x="165110" y="1124744"/>
            <a:ext cx="6135082" cy="5586145"/>
          </a:xfrm>
          <a:prstGeom prst="rect">
            <a:avLst/>
          </a:prstGeom>
        </p:spPr>
        <p:txBody>
          <a:bodyPr wrap="square">
            <a:spAutoFit/>
          </a:bodyPr>
          <a:lstStyle/>
          <a:p>
            <a:pPr>
              <a:buClr>
                <a:srgbClr val="C00000"/>
              </a:buClr>
              <a:buSzPct val="100000"/>
            </a:pPr>
            <a:r>
              <a:rPr lang="en-US" sz="2100" b="1" dirty="0" smtClean="0">
                <a:solidFill>
                  <a:srgbClr val="C00000"/>
                </a:solidFill>
              </a:rPr>
              <a:t>Cave Tourism</a:t>
            </a:r>
          </a:p>
          <a:p>
            <a:pPr marL="342900" indent="-342900">
              <a:buClr>
                <a:srgbClr val="C00000"/>
              </a:buClr>
              <a:buSzPct val="80000"/>
              <a:buFont typeface="Arial" panose="020B0604020202020204" pitchFamily="34" charset="0"/>
              <a:buChar char="►"/>
            </a:pPr>
            <a:r>
              <a:rPr lang="en-US" sz="2100" dirty="0" smtClean="0"/>
              <a:t>The </a:t>
            </a:r>
            <a:r>
              <a:rPr lang="en-US" sz="2100" dirty="0"/>
              <a:t>Black Labyrinth is a 3 hour cave tubing excursion that calls on you to weave, jump and gently float your way through Ruakuri Caves. </a:t>
            </a:r>
            <a:endParaRPr lang="en-US" sz="2100" dirty="0" smtClean="0"/>
          </a:p>
          <a:p>
            <a:pPr marL="342900" indent="-342900">
              <a:buClr>
                <a:srgbClr val="C00000"/>
              </a:buClr>
              <a:buSzPct val="80000"/>
              <a:buFont typeface="Arial" panose="020B0604020202020204" pitchFamily="34" charset="0"/>
              <a:buChar char="►"/>
            </a:pPr>
            <a:r>
              <a:rPr lang="en-US" sz="2100" dirty="0" smtClean="0"/>
              <a:t>To </a:t>
            </a:r>
            <a:r>
              <a:rPr lang="en-US" sz="2100" dirty="0"/>
              <a:t>complete the Black Labyrinth cave tubing tour requires a moderate level of fitness and minimum age restrictions apply. </a:t>
            </a:r>
            <a:endParaRPr lang="en-US" sz="2100" dirty="0" smtClean="0"/>
          </a:p>
          <a:p>
            <a:pPr marL="342900" indent="-342900">
              <a:buClr>
                <a:srgbClr val="C00000"/>
              </a:buClr>
              <a:buSzPct val="80000"/>
              <a:buFont typeface="Arial" panose="020B0604020202020204" pitchFamily="34" charset="0"/>
              <a:buChar char="►"/>
            </a:pPr>
            <a:r>
              <a:rPr lang="en-US" sz="2100" dirty="0" smtClean="0"/>
              <a:t>All </a:t>
            </a:r>
            <a:r>
              <a:rPr lang="en-US" sz="2100" dirty="0"/>
              <a:t>equipment is provided, including footwear, tubes, wetsuits, helmets, abseiling devices and safety equipment. </a:t>
            </a:r>
            <a:endParaRPr lang="en-US" sz="2100" dirty="0" smtClean="0"/>
          </a:p>
          <a:p>
            <a:pPr marL="342900" indent="-342900">
              <a:buClr>
                <a:srgbClr val="C00000"/>
              </a:buClr>
              <a:buSzPct val="80000"/>
              <a:buFont typeface="Arial" panose="020B0604020202020204" pitchFamily="34" charset="0"/>
              <a:buChar char="►"/>
            </a:pPr>
            <a:r>
              <a:rPr lang="en-US" sz="2100" dirty="0" smtClean="0"/>
              <a:t>The </a:t>
            </a:r>
            <a:r>
              <a:rPr lang="en-US" sz="2100" dirty="0"/>
              <a:t>Black Abyss takes a slightly more vigorous approach to the same underground experience by mixing abseiling, climbing and cave tubing into a physically demanding 5 hour adventure. </a:t>
            </a:r>
            <a:endParaRPr lang="en-US" sz="2100" dirty="0" smtClean="0"/>
          </a:p>
          <a:p>
            <a:pPr marL="342900" indent="-342900">
              <a:buClr>
                <a:srgbClr val="C00000"/>
              </a:buClr>
              <a:buSzPct val="80000"/>
              <a:buFont typeface="Arial" panose="020B0604020202020204" pitchFamily="34" charset="0"/>
              <a:buChar char="►"/>
            </a:pPr>
            <a:r>
              <a:rPr lang="en-US" sz="2100" dirty="0" smtClean="0"/>
              <a:t>The </a:t>
            </a:r>
            <a:r>
              <a:rPr lang="en-US" sz="2100" dirty="0"/>
              <a:t>Waitomo caves attract around 400,000 visitors annually, including around 30,000 rafters.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9" name="TextBox 8">
            <a:hlinkClick r:id="rId4" action="ppaction://hlinkfile"/>
          </p:cNvPr>
          <p:cNvSpPr txBox="1"/>
          <p:nvPr/>
        </p:nvSpPr>
        <p:spPr>
          <a:xfrm>
            <a:off x="6540435" y="6225120"/>
            <a:ext cx="219378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Waitomo Caves</a:t>
            </a:r>
            <a:endParaRPr lang="en-US" sz="2000" dirty="0"/>
          </a:p>
        </p:txBody>
      </p:sp>
      <p:pic>
        <p:nvPicPr>
          <p:cNvPr id="114690" name="Picture 2" descr="Image result for waitomo black labyrin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1131268"/>
            <a:ext cx="2530252" cy="1686835"/>
          </a:xfrm>
          <a:prstGeom prst="rect">
            <a:avLst/>
          </a:prstGeom>
          <a:noFill/>
          <a:extLst>
            <a:ext uri="{909E8E84-426E-40DD-AFC4-6F175D3DCCD1}">
              <a14:hiddenFill xmlns:a14="http://schemas.microsoft.com/office/drawing/2010/main">
                <a:solidFill>
                  <a:srgbClr val="FFFFFF"/>
                </a:solidFill>
              </a14:hiddenFill>
            </a:ext>
          </a:extLst>
        </p:spPr>
      </p:pic>
      <p:pic>
        <p:nvPicPr>
          <p:cNvPr id="114692" name="Picture 4" descr="Image result for waitomo black labyrinth"/>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2896635"/>
            <a:ext cx="2530252" cy="1590356"/>
          </a:xfrm>
          <a:prstGeom prst="rect">
            <a:avLst/>
          </a:prstGeom>
          <a:noFill/>
          <a:extLst>
            <a:ext uri="{909E8E84-426E-40DD-AFC4-6F175D3DCCD1}">
              <a14:hiddenFill xmlns:a14="http://schemas.microsoft.com/office/drawing/2010/main">
                <a:solidFill>
                  <a:srgbClr val="FFFFFF"/>
                </a:solidFill>
              </a14:hiddenFill>
            </a:ext>
          </a:extLst>
        </p:spPr>
      </p:pic>
      <p:pic>
        <p:nvPicPr>
          <p:cNvPr id="114694" name="Picture 6" descr="Image result for waitomo black labyrinth"/>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372200" y="4581128"/>
            <a:ext cx="2530252" cy="15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279973"/>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91</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17039"/>
          </a:xfrm>
          <a:prstGeom prst="rect">
            <a:avLst/>
          </a:prstGeom>
          <a:solidFill>
            <a:srgbClr val="FAFAB4"/>
          </a:solidFill>
          <a:ln w="57150">
            <a:solidFill>
              <a:srgbClr val="0070C0"/>
            </a:solidFill>
          </a:ln>
        </p:spPr>
        <p:txBody>
          <a:bodyPr wrap="square" rIns="2651760">
            <a:spAutoFit/>
          </a:bodyPr>
          <a:lstStyle/>
          <a:p>
            <a:pPr marL="342900" indent="-342900">
              <a:buClr>
                <a:srgbClr val="C00000"/>
              </a:buClr>
              <a:buSzPct val="80000"/>
              <a:buFont typeface="Arial" panose="020B0604020202020204" pitchFamily="34" charset="0"/>
              <a:buChar char="►"/>
            </a:pPr>
            <a:r>
              <a:rPr lang="en-US" sz="1960" dirty="0"/>
              <a:t>The </a:t>
            </a:r>
            <a:r>
              <a:rPr lang="en-US" sz="1960" dirty="0" err="1"/>
              <a:t>Sudwala</a:t>
            </a:r>
            <a:r>
              <a:rPr lang="en-US" sz="1960" dirty="0"/>
              <a:t> Caves are the oldest known caves in the world, and as such, are a ‘must-see’ on the itinerary of any visitor to Mpumalanga in South Africa. These incredible caverns lie in the Drakensberg escarpment which separates the Highveld from the lowlands of Mpumalanga. </a:t>
            </a:r>
            <a:endParaRPr lang="en-US" sz="1960" dirty="0" smtClean="0"/>
          </a:p>
          <a:p>
            <a:pPr marL="342900" indent="-342900">
              <a:buClr>
                <a:srgbClr val="C00000"/>
              </a:buClr>
              <a:buSzPct val="80000"/>
              <a:buFont typeface="Arial" panose="020B0604020202020204" pitchFamily="34" charset="0"/>
              <a:buChar char="►"/>
            </a:pPr>
            <a:r>
              <a:rPr lang="en-US" sz="1960" dirty="0" smtClean="0"/>
              <a:t>The </a:t>
            </a:r>
            <a:r>
              <a:rPr lang="en-US" sz="1960" dirty="0"/>
              <a:t>caves were used as shelter by the Prehistoric men in the form of ‘Homo-</a:t>
            </a:r>
            <a:r>
              <a:rPr lang="en-US" sz="1960" dirty="0" err="1"/>
              <a:t>Habilis</a:t>
            </a:r>
            <a:r>
              <a:rPr lang="en-US" sz="1960" dirty="0"/>
              <a:t>’ the approximately 1.8 million years ago. They mainly used the cave entrance as shelter during bad weather. </a:t>
            </a:r>
            <a:endParaRPr lang="en-US" sz="1960" dirty="0" smtClean="0"/>
          </a:p>
          <a:p>
            <a:pPr marL="342900" indent="-342900">
              <a:buClr>
                <a:srgbClr val="C00000"/>
              </a:buClr>
              <a:buSzPct val="80000"/>
              <a:buFont typeface="Arial" panose="020B0604020202020204" pitchFamily="34" charset="0"/>
              <a:buChar char="►"/>
            </a:pPr>
            <a:r>
              <a:rPr lang="en-US" sz="1960" dirty="0" smtClean="0"/>
              <a:t>Excavations </a:t>
            </a:r>
            <a:r>
              <a:rPr lang="en-US" sz="1960" dirty="0"/>
              <a:t>are still in progress and have thus far yielded a fine collection of stone-age tools which are on display at the cave entrance.</a:t>
            </a:r>
          </a:p>
          <a:p>
            <a:pPr marL="342900" indent="-342900">
              <a:buClr>
                <a:srgbClr val="C00000"/>
              </a:buClr>
              <a:buSzPct val="80000"/>
              <a:buFont typeface="Arial" panose="020B0604020202020204" pitchFamily="34" charset="0"/>
              <a:buChar char="►"/>
            </a:pPr>
            <a:r>
              <a:rPr lang="en-US" sz="1960" dirty="0"/>
              <a:t>On arrival at the cave entrance, visitors are met by a tour-guide who takes them </a:t>
            </a:r>
            <a:r>
              <a:rPr lang="en-US" sz="1960" dirty="0" smtClean="0"/>
              <a:t>600m </a:t>
            </a:r>
            <a:r>
              <a:rPr lang="en-US" sz="1960" dirty="0"/>
              <a:t>in and </a:t>
            </a:r>
            <a:r>
              <a:rPr lang="en-US" sz="1960" dirty="0" smtClean="0"/>
              <a:t>150m </a:t>
            </a:r>
            <a:r>
              <a:rPr lang="en-US" sz="1960" dirty="0"/>
              <a:t>underground. </a:t>
            </a:r>
            <a:endParaRPr lang="en-US" sz="1960"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err="1" smtClean="0">
                <a:solidFill>
                  <a:schemeClr val="bg1"/>
                </a:solidFill>
              </a:rPr>
              <a:t>Sudwala</a:t>
            </a:r>
            <a:r>
              <a:rPr lang="en-US" sz="2000" b="1" dirty="0" smtClean="0">
                <a:solidFill>
                  <a:schemeClr val="bg1"/>
                </a:solidFill>
              </a:rPr>
              <a:t> Caves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18786" name="Picture 2" descr="Image result for Sudwala Ca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72200" y="1628800"/>
            <a:ext cx="2492424" cy="1999073"/>
          </a:xfrm>
          <a:prstGeom prst="rect">
            <a:avLst/>
          </a:prstGeom>
          <a:noFill/>
          <a:extLst>
            <a:ext uri="{909E8E84-426E-40DD-AFC4-6F175D3DCCD1}">
              <a14:hiddenFill xmlns:a14="http://schemas.microsoft.com/office/drawing/2010/main">
                <a:solidFill>
                  <a:srgbClr val="FFFFFF"/>
                </a:solidFill>
              </a14:hiddenFill>
            </a:ext>
          </a:extLst>
        </p:spPr>
      </p:pic>
      <p:pic>
        <p:nvPicPr>
          <p:cNvPr id="118788" name="Picture 4" descr="Image result for Sudwala Cav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3670689"/>
            <a:ext cx="2460426" cy="1558511"/>
          </a:xfrm>
          <a:prstGeom prst="rect">
            <a:avLst/>
          </a:prstGeom>
          <a:noFill/>
          <a:extLst>
            <a:ext uri="{909E8E84-426E-40DD-AFC4-6F175D3DCCD1}">
              <a14:hiddenFill xmlns:a14="http://schemas.microsoft.com/office/drawing/2010/main">
                <a:solidFill>
                  <a:srgbClr val="FFFFFF"/>
                </a:solidFill>
              </a14:hiddenFill>
            </a:ext>
          </a:extLst>
        </p:spPr>
      </p:pic>
      <p:pic>
        <p:nvPicPr>
          <p:cNvPr id="118790" name="Picture 6" descr="Image result for Sudwala Cave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00" y="5301208"/>
            <a:ext cx="2445196"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72080"/>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91</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8045"/>
            <a:ext cx="8727370" cy="5111315"/>
          </a:xfrm>
          <a:prstGeom prst="rect">
            <a:avLst/>
          </a:prstGeom>
          <a:solidFill>
            <a:srgbClr val="FAFAB4"/>
          </a:solidFill>
          <a:ln w="57150">
            <a:solidFill>
              <a:srgbClr val="0070C0"/>
            </a:solidFill>
          </a:ln>
        </p:spPr>
        <p:txBody>
          <a:bodyPr wrap="square" rIns="2560320">
            <a:spAutoFit/>
          </a:bodyPr>
          <a:lstStyle/>
          <a:p>
            <a:pPr marL="342900" indent="-342900">
              <a:buClr>
                <a:srgbClr val="C00000"/>
              </a:buClr>
              <a:buSzPct val="80000"/>
              <a:buFont typeface="Arial" panose="020B0604020202020204" pitchFamily="34" charset="0"/>
              <a:buChar char="►"/>
            </a:pPr>
            <a:r>
              <a:rPr lang="en-US" sz="1880" dirty="0" smtClean="0"/>
              <a:t>The </a:t>
            </a:r>
            <a:r>
              <a:rPr lang="en-US" sz="1880" dirty="0"/>
              <a:t>route forms a complete round trip, the entrance and the exit being the same. The cave embraces many aspects of life and allows history, geology and nature conservation to become tangible, and the tours are informative and fun. </a:t>
            </a:r>
            <a:endParaRPr lang="en-US" sz="1880" dirty="0" smtClean="0"/>
          </a:p>
          <a:p>
            <a:pPr marL="342900" indent="-342900">
              <a:buClr>
                <a:srgbClr val="C00000"/>
              </a:buClr>
              <a:buSzPct val="80000"/>
              <a:buFont typeface="Arial" panose="020B0604020202020204" pitchFamily="34" charset="0"/>
              <a:buChar char="►"/>
            </a:pPr>
            <a:r>
              <a:rPr lang="en-US" sz="1880" dirty="0" smtClean="0"/>
              <a:t>The </a:t>
            </a:r>
            <a:r>
              <a:rPr lang="en-US" sz="1880" dirty="0"/>
              <a:t>normal one hour tour is not physically demanding and is therefore, suitable for young and old alike. </a:t>
            </a:r>
            <a:endParaRPr lang="en-US" sz="1880" dirty="0" smtClean="0"/>
          </a:p>
          <a:p>
            <a:pPr marL="342900" indent="-342900">
              <a:buClr>
                <a:srgbClr val="C00000"/>
              </a:buClr>
              <a:buSzPct val="80000"/>
              <a:buFont typeface="Arial" panose="020B0604020202020204" pitchFamily="34" charset="0"/>
              <a:buChar char="►"/>
            </a:pPr>
            <a:r>
              <a:rPr lang="en-US" sz="1880" dirty="0" smtClean="0"/>
              <a:t>The </a:t>
            </a:r>
            <a:r>
              <a:rPr lang="en-US" sz="1880" dirty="0"/>
              <a:t>chambers inside the cave complex are spacious, well illuminated and there is a good air-flow which comes from an, as yet, unknown source.</a:t>
            </a:r>
          </a:p>
          <a:p>
            <a:pPr marL="342900" indent="-342900">
              <a:buClr>
                <a:srgbClr val="C00000"/>
              </a:buClr>
              <a:buSzPct val="80000"/>
              <a:buFont typeface="Arial" panose="020B0604020202020204" pitchFamily="34" charset="0"/>
              <a:buChar char="►"/>
            </a:pPr>
            <a:r>
              <a:rPr lang="en-US" sz="1880" dirty="0"/>
              <a:t>The caves do offer an alternative </a:t>
            </a:r>
            <a:r>
              <a:rPr lang="en-US" sz="1880" dirty="0" smtClean="0"/>
              <a:t>Crystal Tour</a:t>
            </a:r>
            <a:r>
              <a:rPr lang="en-US" sz="1880" dirty="0"/>
              <a:t>’ that takes the more </a:t>
            </a:r>
            <a:r>
              <a:rPr lang="en-US" sz="1880" dirty="0" smtClean="0"/>
              <a:t>adventurous Crystal visitor </a:t>
            </a:r>
            <a:r>
              <a:rPr lang="en-US" sz="1880" dirty="0"/>
              <a:t>2,000 metres underground. This tour is moderately difficult, meaning there are stretches of crawling involved, through tunnels, some of which contain water, so you must be prepared to get a little wet. </a:t>
            </a:r>
            <a:endParaRPr lang="en-US" sz="1880" dirty="0" smtClean="0"/>
          </a:p>
          <a:p>
            <a:pPr marL="342900" indent="-342900">
              <a:buClr>
                <a:srgbClr val="C00000"/>
              </a:buClr>
              <a:buSzPct val="80000"/>
              <a:buFont typeface="Arial" panose="020B0604020202020204" pitchFamily="34" charset="0"/>
              <a:buChar char="►"/>
            </a:pPr>
            <a:r>
              <a:rPr lang="en-US" sz="1880" dirty="0" smtClean="0"/>
              <a:t>The </a:t>
            </a:r>
            <a:r>
              <a:rPr lang="en-US" sz="1880" dirty="0"/>
              <a:t>duration of the tour is approximately 5 hours.</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7: </a:t>
            </a:r>
            <a:r>
              <a:rPr lang="en-US" sz="2000" b="1" dirty="0" err="1" smtClean="0">
                <a:solidFill>
                  <a:schemeClr val="bg1"/>
                </a:solidFill>
              </a:rPr>
              <a:t>Sudwala</a:t>
            </a:r>
            <a:r>
              <a:rPr lang="en-US" sz="2000" b="1" dirty="0" smtClean="0">
                <a:solidFill>
                  <a:schemeClr val="bg1"/>
                </a:solidFill>
              </a:rPr>
              <a:t> Caves</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17762" name="Picture 2" descr="Image result for Sudwala Cav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1651189"/>
            <a:ext cx="2351534" cy="1576028"/>
          </a:xfrm>
          <a:prstGeom prst="rect">
            <a:avLst/>
          </a:prstGeom>
          <a:noFill/>
          <a:extLst>
            <a:ext uri="{909E8E84-426E-40DD-AFC4-6F175D3DCCD1}">
              <a14:hiddenFill xmlns:a14="http://schemas.microsoft.com/office/drawing/2010/main">
                <a:solidFill>
                  <a:srgbClr val="FFFFFF"/>
                </a:solidFill>
              </a14:hiddenFill>
            </a:ext>
          </a:extLst>
        </p:spPr>
      </p:pic>
      <p:pic>
        <p:nvPicPr>
          <p:cNvPr id="117766" name="Picture 6" descr="Image result for Sudwala Cav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16216" y="3246080"/>
            <a:ext cx="2279998" cy="1221170"/>
          </a:xfrm>
          <a:prstGeom prst="rect">
            <a:avLst/>
          </a:prstGeom>
          <a:noFill/>
          <a:extLst>
            <a:ext uri="{909E8E84-426E-40DD-AFC4-6F175D3DCCD1}">
              <a14:hiddenFill xmlns:a14="http://schemas.microsoft.com/office/drawing/2010/main">
                <a:solidFill>
                  <a:srgbClr val="FFFFFF"/>
                </a:solidFill>
              </a14:hiddenFill>
            </a:ext>
          </a:extLst>
        </p:spPr>
      </p:pic>
      <p:pic>
        <p:nvPicPr>
          <p:cNvPr id="117768" name="Picture 8" descr="Image result for Sudwala Cave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16216" y="4561258"/>
            <a:ext cx="2288754" cy="15246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8" action="ppaction://hlinkfile"/>
          </p:cNvPr>
          <p:cNvSpPr txBox="1"/>
          <p:nvPr/>
        </p:nvSpPr>
        <p:spPr>
          <a:xfrm>
            <a:off x="6540435" y="6165304"/>
            <a:ext cx="219378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err="1" smtClean="0"/>
              <a:t>Sudwala</a:t>
            </a:r>
            <a:r>
              <a:rPr lang="en-US" sz="2000" dirty="0" smtClean="0"/>
              <a:t> Caves</a:t>
            </a:r>
            <a:endParaRPr lang="en-US" sz="2000" dirty="0"/>
          </a:p>
        </p:txBody>
      </p:sp>
    </p:spTree>
    <p:extLst>
      <p:ext uri="{BB962C8B-B14F-4D97-AF65-F5344CB8AC3E}">
        <p14:creationId xmlns:p14="http://schemas.microsoft.com/office/powerpoint/2010/main" val="2205189988"/>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92</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a:buClr>
                <a:srgbClr val="C00000"/>
              </a:buClr>
              <a:buSzPct val="100000"/>
            </a:pPr>
            <a:r>
              <a:rPr lang="en-US" b="1" dirty="0" smtClean="0">
                <a:solidFill>
                  <a:srgbClr val="C00000"/>
                </a:solidFill>
              </a:rPr>
              <a:t>Cave Tourism</a:t>
            </a:r>
          </a:p>
          <a:p>
            <a:pPr marL="342900" indent="-342900">
              <a:buClr>
                <a:srgbClr val="C00000"/>
              </a:buClr>
              <a:buSzPct val="80000"/>
              <a:buFont typeface="Arial" panose="020B0604020202020204" pitchFamily="34" charset="0"/>
              <a:buChar char="►"/>
            </a:pPr>
            <a:r>
              <a:rPr lang="en-US" dirty="0"/>
              <a:t>Let us quickly go through some of the key issues that need to be addressed by destinations for the future development of adventure tourism:</a:t>
            </a:r>
          </a:p>
          <a:p>
            <a:pPr marL="628650" indent="-285750">
              <a:buClr>
                <a:srgbClr val="C00000"/>
              </a:buClr>
              <a:buSzPct val="100000"/>
              <a:buFont typeface="Wingdings" panose="05000000000000000000" pitchFamily="2" charset="2"/>
              <a:buChar char="§"/>
            </a:pPr>
            <a:r>
              <a:rPr lang="en-US" b="1" dirty="0" smtClean="0"/>
              <a:t>Improved </a:t>
            </a:r>
            <a:r>
              <a:rPr lang="en-US" b="1" dirty="0"/>
              <a:t>accessibility </a:t>
            </a:r>
            <a:r>
              <a:rPr lang="en-US" dirty="0"/>
              <a:t>because the development of many adventure activity sites are currently constrained due to limited access to suitable water, countryside and coastal sites.</a:t>
            </a:r>
          </a:p>
          <a:p>
            <a:pPr marL="628650" indent="-285750">
              <a:buClr>
                <a:srgbClr val="C00000"/>
              </a:buClr>
              <a:buSzPct val="100000"/>
              <a:buFont typeface="Wingdings" panose="05000000000000000000" pitchFamily="2" charset="2"/>
              <a:buChar char="§"/>
            </a:pPr>
            <a:r>
              <a:rPr lang="en-US" dirty="0" smtClean="0"/>
              <a:t>Adventure </a:t>
            </a:r>
            <a:r>
              <a:rPr lang="en-US" dirty="0"/>
              <a:t>activities need to be </a:t>
            </a:r>
            <a:r>
              <a:rPr lang="en-US" b="1" dirty="0"/>
              <a:t>managed effectively </a:t>
            </a:r>
            <a:r>
              <a:rPr lang="en-US" dirty="0"/>
              <a:t>to ensure that they do not cause conflict or other negative impacts. This is vital if the development of adventure tourism is to be environmentally sustainable.</a:t>
            </a:r>
          </a:p>
          <a:p>
            <a:pPr marL="628650" indent="-285750">
              <a:buClr>
                <a:srgbClr val="C00000"/>
              </a:buClr>
              <a:buSzPct val="100000"/>
              <a:buFont typeface="Wingdings" panose="05000000000000000000" pitchFamily="2" charset="2"/>
              <a:buChar char="§"/>
            </a:pPr>
            <a:r>
              <a:rPr lang="en-US" dirty="0" smtClean="0"/>
              <a:t>There </a:t>
            </a:r>
            <a:r>
              <a:rPr lang="en-US" dirty="0"/>
              <a:t>is a need to educate adventure tourists about </a:t>
            </a:r>
            <a:r>
              <a:rPr lang="en-US" b="1" dirty="0"/>
              <a:t>safety</a:t>
            </a:r>
            <a:r>
              <a:rPr lang="en-US" dirty="0"/>
              <a:t>.</a:t>
            </a:r>
          </a:p>
          <a:p>
            <a:pPr marL="628650" indent="-285750">
              <a:buClr>
                <a:srgbClr val="C00000"/>
              </a:buClr>
              <a:buSzPct val="100000"/>
              <a:buFont typeface="Wingdings" panose="05000000000000000000" pitchFamily="2" charset="2"/>
              <a:buChar char="§"/>
            </a:pPr>
            <a:r>
              <a:rPr lang="en-US" dirty="0"/>
              <a:t>Many adventure activities require </a:t>
            </a:r>
            <a:r>
              <a:rPr lang="en-US" b="1" dirty="0"/>
              <a:t>further and improved facilities </a:t>
            </a:r>
            <a:r>
              <a:rPr lang="en-US" dirty="0"/>
              <a:t>to enable and support participation.</a:t>
            </a:r>
          </a:p>
          <a:p>
            <a:pPr marL="628650" indent="-285750">
              <a:buClr>
                <a:srgbClr val="C00000"/>
              </a:buClr>
              <a:buSzPct val="100000"/>
              <a:buFont typeface="Wingdings" panose="05000000000000000000" pitchFamily="2" charset="2"/>
              <a:buChar char="§"/>
            </a:pPr>
            <a:r>
              <a:rPr lang="en-US" b="1" dirty="0"/>
              <a:t>Adventure sports can cause damage and disruption</a:t>
            </a:r>
            <a:r>
              <a:rPr lang="en-US" dirty="0"/>
              <a:t>, so events need to be staged in locations that have the capacity to accommodate them.</a:t>
            </a:r>
          </a:p>
          <a:p>
            <a:pPr marL="628650" indent="-285750">
              <a:buClr>
                <a:srgbClr val="C00000"/>
              </a:buClr>
              <a:buSzPct val="100000"/>
              <a:buFont typeface="Wingdings" panose="05000000000000000000" pitchFamily="2" charset="2"/>
              <a:buChar char="§"/>
            </a:pPr>
            <a:r>
              <a:rPr lang="en-US" dirty="0"/>
              <a:t>The adventure tourism industry has many small scale independent operators so booking and information services need to be made </a:t>
            </a:r>
            <a:r>
              <a:rPr lang="en-US" b="1" dirty="0"/>
              <a:t>more user-friendly </a:t>
            </a:r>
            <a:r>
              <a:rPr lang="en-US" dirty="0"/>
              <a:t>to encourage growth.</a:t>
            </a:r>
          </a:p>
          <a:p>
            <a:pPr marL="628650" indent="-285750">
              <a:buClr>
                <a:srgbClr val="C00000"/>
              </a:buClr>
              <a:buSzPct val="100000"/>
              <a:buFont typeface="Wingdings" panose="05000000000000000000" pitchFamily="2" charset="2"/>
              <a:buChar char="§"/>
            </a:pPr>
            <a:r>
              <a:rPr lang="en-US" dirty="0"/>
              <a:t>There is a need for </a:t>
            </a:r>
            <a:r>
              <a:rPr lang="en-US" b="1" dirty="0"/>
              <a:t>more discrete coverage of adventure activities </a:t>
            </a:r>
            <a:r>
              <a:rPr lang="en-US" dirty="0"/>
              <a:t>in destination marketing, particularly for destinations with a strong adventure tourism product.</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761358092"/>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93729"/>
          </a:xfrm>
          <a:prstGeom prst="rect">
            <a:avLst/>
          </a:prstGeom>
          <a:solidFill>
            <a:srgbClr val="FAFAB4"/>
          </a:solidFill>
          <a:ln w="57150">
            <a:solidFill>
              <a:srgbClr val="0070C0"/>
            </a:solidFill>
          </a:ln>
        </p:spPr>
        <p:txBody>
          <a:bodyPr wrap="square" rIns="2560320">
            <a:spAutoFit/>
          </a:bodyPr>
          <a:lstStyle/>
          <a:p>
            <a:pPr marL="342900" indent="-342900">
              <a:buClr>
                <a:srgbClr val="C00000"/>
              </a:buClr>
              <a:buSzPct val="80000"/>
              <a:buFont typeface="Arial" panose="020B0604020202020204" pitchFamily="34" charset="0"/>
              <a:buChar char="►"/>
            </a:pPr>
            <a:r>
              <a:rPr lang="en-US" sz="1950" dirty="0"/>
              <a:t>Let us consider a destination with an active volcano.</a:t>
            </a:r>
          </a:p>
          <a:p>
            <a:pPr marL="342900" indent="-342900">
              <a:buClr>
                <a:srgbClr val="C00000"/>
              </a:buClr>
              <a:buSzPct val="80000"/>
              <a:buFont typeface="Arial" panose="020B0604020202020204" pitchFamily="34" charset="0"/>
              <a:buChar char="►"/>
            </a:pPr>
            <a:r>
              <a:rPr lang="en-US" sz="1950" dirty="0"/>
              <a:t>Costa Rica’s Arenal National Park is home to the most active volcano in the country. The volcano was believed to be dormant until a major eruption shocked the area in 1968.</a:t>
            </a:r>
          </a:p>
          <a:p>
            <a:pPr marL="342900" indent="-342900">
              <a:buClr>
                <a:srgbClr val="C00000"/>
              </a:buClr>
              <a:buSzPct val="80000"/>
              <a:buFont typeface="Arial" panose="020B0604020202020204" pitchFamily="34" charset="0"/>
              <a:buChar char="►"/>
            </a:pPr>
            <a:r>
              <a:rPr lang="en-US" sz="1950" dirty="0"/>
              <a:t>The Arenal volcano provides the typical volcano tourism experience. The entire economy of the nearby town of La Fortuna is based on tourism. </a:t>
            </a:r>
            <a:endParaRPr lang="en-US" sz="1950" dirty="0" smtClean="0"/>
          </a:p>
          <a:p>
            <a:pPr marL="342900" indent="-342900">
              <a:buClr>
                <a:srgbClr val="C00000"/>
              </a:buClr>
              <a:buSzPct val="80000"/>
              <a:buFont typeface="Arial" panose="020B0604020202020204" pitchFamily="34" charset="0"/>
              <a:buChar char="►"/>
            </a:pPr>
            <a:r>
              <a:rPr lang="en-US" sz="1950" dirty="0" smtClean="0"/>
              <a:t>There </a:t>
            </a:r>
            <a:r>
              <a:rPr lang="en-US" sz="1950" dirty="0"/>
              <a:t>are hotels, lodges, restaurants, tours, hikes, and adventure tourism activities of every description that cater to people who make the long drive to the area. </a:t>
            </a:r>
            <a:endParaRPr lang="en-US" sz="1950" dirty="0" smtClean="0"/>
          </a:p>
          <a:p>
            <a:pPr marL="342900" indent="-342900">
              <a:buClr>
                <a:srgbClr val="C00000"/>
              </a:buClr>
              <a:buSzPct val="80000"/>
              <a:buFont typeface="Arial" panose="020B0604020202020204" pitchFamily="34" charset="0"/>
              <a:buChar char="►"/>
            </a:pPr>
            <a:r>
              <a:rPr lang="en-US" sz="1950" dirty="0" smtClean="0"/>
              <a:t>These </a:t>
            </a:r>
            <a:r>
              <a:rPr lang="en-US" sz="1950" dirty="0"/>
              <a:t>visitors come to hear the volcano rumble and catch a glimpse of spewing smoke, ash and lava. The most famous attraction besides the volcano itself is the </a:t>
            </a:r>
            <a:r>
              <a:rPr lang="en-US" sz="1950" dirty="0" err="1"/>
              <a:t>Tabacon</a:t>
            </a:r>
            <a:r>
              <a:rPr lang="en-US" sz="1950" dirty="0"/>
              <a:t> Hot Springs Resort and Spa.</a:t>
            </a:r>
          </a:p>
          <a:p>
            <a:pPr marL="342900" indent="-342900">
              <a:buClr>
                <a:srgbClr val="C00000"/>
              </a:buClr>
              <a:buSzPct val="80000"/>
              <a:buFont typeface="Arial" panose="020B0604020202020204" pitchFamily="34" charset="0"/>
              <a:buChar char="►"/>
            </a:pPr>
            <a:r>
              <a:rPr lang="en-US" sz="1950" dirty="0"/>
              <a:t>However, the area is volcanically active</a:t>
            </a:r>
            <a:r>
              <a:rPr lang="en-US" sz="1950" dirty="0" smtClean="0"/>
              <a:t>.</a:t>
            </a:r>
            <a:endParaRPr lang="en-US" sz="1950" dirty="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8: Costa Rica’s Arenal National park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21858" name="Picture 2" descr="Image result for costa rica arenal national pa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0435" y="1671041"/>
            <a:ext cx="2268234" cy="1509407"/>
          </a:xfrm>
          <a:prstGeom prst="rect">
            <a:avLst/>
          </a:prstGeom>
          <a:noFill/>
          <a:extLst>
            <a:ext uri="{909E8E84-426E-40DD-AFC4-6F175D3DCCD1}">
              <a14:hiddenFill xmlns:a14="http://schemas.microsoft.com/office/drawing/2010/main">
                <a:solidFill>
                  <a:srgbClr val="FFFFFF"/>
                </a:solidFill>
              </a14:hiddenFill>
            </a:ext>
          </a:extLst>
        </p:spPr>
      </p:pic>
      <p:pic>
        <p:nvPicPr>
          <p:cNvPr id="121860" name="Picture 4" descr="Image result for costa rica arenal national par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40435" y="3248829"/>
            <a:ext cx="2268234" cy="1540159"/>
          </a:xfrm>
          <a:prstGeom prst="rect">
            <a:avLst/>
          </a:prstGeom>
          <a:noFill/>
          <a:extLst>
            <a:ext uri="{909E8E84-426E-40DD-AFC4-6F175D3DCCD1}">
              <a14:hiddenFill xmlns:a14="http://schemas.microsoft.com/office/drawing/2010/main">
                <a:solidFill>
                  <a:srgbClr val="FFFFFF"/>
                </a:solidFill>
              </a14:hiddenFill>
            </a:ext>
          </a:extLst>
        </p:spPr>
      </p:pic>
      <p:pic>
        <p:nvPicPr>
          <p:cNvPr id="121862" name="Picture 6" descr="Image result for costa rica arenal national par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0435" y="4822180"/>
            <a:ext cx="2268234" cy="1701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164459"/>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556792"/>
            <a:ext cx="8727370" cy="5168330"/>
          </a:xfrm>
          <a:prstGeom prst="rect">
            <a:avLst/>
          </a:prstGeom>
          <a:solidFill>
            <a:srgbClr val="FAFAB4"/>
          </a:solidFill>
          <a:ln w="57150">
            <a:solidFill>
              <a:srgbClr val="0070C0"/>
            </a:solidFill>
          </a:ln>
        </p:spPr>
        <p:txBody>
          <a:bodyPr wrap="square" rIns="2468880">
            <a:spAutoFit/>
          </a:bodyPr>
          <a:lstStyle/>
          <a:p>
            <a:pPr marL="342900" indent="-342900">
              <a:buClr>
                <a:srgbClr val="C00000"/>
              </a:buClr>
              <a:buSzPct val="80000"/>
              <a:buFont typeface="Arial" panose="020B0604020202020204" pitchFamily="34" charset="0"/>
              <a:buChar char="►"/>
            </a:pPr>
            <a:r>
              <a:rPr lang="en-US" sz="1870" dirty="0" smtClean="0"/>
              <a:t>A </a:t>
            </a:r>
            <a:r>
              <a:rPr lang="en-US" sz="1870" dirty="0"/>
              <a:t>major eruption in 1998 forced the evacuation of nearby hotels, and the lava came rolling down the hill to as close as 150 m from the resort. </a:t>
            </a:r>
            <a:endParaRPr lang="en-US" sz="1870" dirty="0" smtClean="0"/>
          </a:p>
          <a:p>
            <a:pPr marL="342900" indent="-342900">
              <a:buClr>
                <a:srgbClr val="C00000"/>
              </a:buClr>
              <a:buSzPct val="80000"/>
              <a:buFont typeface="Arial" panose="020B0604020202020204" pitchFamily="34" charset="0"/>
              <a:buChar char="►"/>
            </a:pPr>
            <a:r>
              <a:rPr lang="en-US" sz="1870" dirty="0" smtClean="0"/>
              <a:t>Arenal </a:t>
            </a:r>
            <a:r>
              <a:rPr lang="en-US" sz="1870" dirty="0"/>
              <a:t>continues to be active, with minor eruptions many times a day. By day there are puffs of smoke accompanying the menacing rumbles, and on clear nights visitors can often see orange streaks running down from the peak. </a:t>
            </a:r>
            <a:endParaRPr lang="en-US" sz="1870" dirty="0" smtClean="0"/>
          </a:p>
          <a:p>
            <a:pPr marL="342900" indent="-342900">
              <a:buClr>
                <a:srgbClr val="C00000"/>
              </a:buClr>
              <a:buSzPct val="80000"/>
              <a:buFont typeface="Arial" panose="020B0604020202020204" pitchFamily="34" charset="0"/>
              <a:buChar char="►"/>
            </a:pPr>
            <a:r>
              <a:rPr lang="en-US" sz="1870" dirty="0" smtClean="0"/>
              <a:t>Such </a:t>
            </a:r>
            <a:r>
              <a:rPr lang="en-US" sz="1870" dirty="0"/>
              <a:t>is the popularity of the volcano that enterprising developers have decided to erect an elaborate resort on the site of the </a:t>
            </a:r>
            <a:r>
              <a:rPr lang="en-US" sz="1870" dirty="0" smtClean="0"/>
              <a:t>former town </a:t>
            </a:r>
            <a:r>
              <a:rPr lang="en-US" sz="1870" dirty="0"/>
              <a:t>of </a:t>
            </a:r>
            <a:r>
              <a:rPr lang="en-US" sz="1870" dirty="0" err="1"/>
              <a:t>Tabacon</a:t>
            </a:r>
            <a:r>
              <a:rPr lang="en-US" sz="1870" dirty="0"/>
              <a:t> (which was destroyed in the 1968 eruption). The developers’ reasoning is quite simple: where was there a better location to experience the sights and sounds of Arenal?</a:t>
            </a:r>
          </a:p>
          <a:p>
            <a:pPr marL="342900" indent="-342900">
              <a:buClr>
                <a:srgbClr val="C00000"/>
              </a:buClr>
              <a:buSzPct val="80000"/>
              <a:buFont typeface="Arial" panose="020B0604020202020204" pitchFamily="34" charset="0"/>
              <a:buChar char="►"/>
            </a:pPr>
            <a:r>
              <a:rPr lang="en-US" sz="1870" dirty="0"/>
              <a:t>Earth movements at the Arenal volcano remains high, with continuing rock-fracture earthquakes caused by magma movement within the volcanic system. </a:t>
            </a:r>
            <a:endParaRPr lang="en-US" sz="1870" dirty="0" smtClean="0"/>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8: Costa Rica’s Arenal National park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21858" name="Picture 2" descr="Image result for costa rica arenal national pa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0435" y="1671041"/>
            <a:ext cx="2268234" cy="1509407"/>
          </a:xfrm>
          <a:prstGeom prst="rect">
            <a:avLst/>
          </a:prstGeom>
          <a:noFill/>
          <a:extLst>
            <a:ext uri="{909E8E84-426E-40DD-AFC4-6F175D3DCCD1}">
              <a14:hiddenFill xmlns:a14="http://schemas.microsoft.com/office/drawing/2010/main">
                <a:solidFill>
                  <a:srgbClr val="FFFFFF"/>
                </a:solidFill>
              </a14:hiddenFill>
            </a:ext>
          </a:extLst>
        </p:spPr>
      </p:pic>
      <p:pic>
        <p:nvPicPr>
          <p:cNvPr id="121860" name="Picture 4" descr="Image result for costa rica arenal national par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40435" y="3248829"/>
            <a:ext cx="2268234" cy="1540159"/>
          </a:xfrm>
          <a:prstGeom prst="rect">
            <a:avLst/>
          </a:prstGeom>
          <a:noFill/>
          <a:extLst>
            <a:ext uri="{909E8E84-426E-40DD-AFC4-6F175D3DCCD1}">
              <a14:hiddenFill xmlns:a14="http://schemas.microsoft.com/office/drawing/2010/main">
                <a:solidFill>
                  <a:srgbClr val="FFFFFF"/>
                </a:solidFill>
              </a14:hiddenFill>
            </a:ext>
          </a:extLst>
        </p:spPr>
      </p:pic>
      <p:pic>
        <p:nvPicPr>
          <p:cNvPr id="121862" name="Picture 6" descr="Image result for costa rica arenal national par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0435" y="4822180"/>
            <a:ext cx="2268234" cy="1701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696299"/>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8" name="Rectangle 7"/>
          <p:cNvSpPr/>
          <p:nvPr/>
        </p:nvSpPr>
        <p:spPr>
          <a:xfrm>
            <a:off x="165110" y="1484784"/>
            <a:ext cx="8727370" cy="5249791"/>
          </a:xfrm>
          <a:prstGeom prst="rect">
            <a:avLst/>
          </a:prstGeom>
          <a:solidFill>
            <a:srgbClr val="FAFAB4"/>
          </a:solidFill>
          <a:ln w="57150">
            <a:solidFill>
              <a:srgbClr val="0070C0"/>
            </a:solidFill>
          </a:ln>
        </p:spPr>
        <p:txBody>
          <a:bodyPr wrap="square" rIns="2377440">
            <a:spAutoFit/>
          </a:bodyPr>
          <a:lstStyle/>
          <a:p>
            <a:pPr marL="342900" indent="-342900">
              <a:buClr>
                <a:srgbClr val="C00000"/>
              </a:buClr>
              <a:buSzPct val="80000"/>
              <a:buFont typeface="Arial" panose="020B0604020202020204" pitchFamily="34" charset="0"/>
              <a:buChar char="►"/>
            </a:pPr>
            <a:r>
              <a:rPr lang="en-US" dirty="0" smtClean="0"/>
              <a:t>Monitoring </a:t>
            </a:r>
            <a:r>
              <a:rPr lang="en-US" dirty="0"/>
              <a:t>was stepped up at Arenal in 2009, and warnings were issued to tourists visiting the Arenal National Park over the Easter holiday that year.</a:t>
            </a:r>
          </a:p>
          <a:p>
            <a:pPr marL="342900" indent="-342900">
              <a:buClr>
                <a:srgbClr val="C00000"/>
              </a:buClr>
              <a:buSzPct val="80000"/>
              <a:buFont typeface="Arial" panose="020B0604020202020204" pitchFamily="34" charset="0"/>
              <a:buChar char="►"/>
            </a:pPr>
            <a:r>
              <a:rPr lang="en-US" dirty="0"/>
              <a:t>However, it seems to have made no difference. The Costa Rican newspaper La Nation reported that Costa Rican and foreign tourists were entering dangerous areas in the vicinity of the crater of Arenal, despite </a:t>
            </a:r>
            <a:r>
              <a:rPr lang="en-US" dirty="0" smtClean="0"/>
              <a:t>the presence of notices </a:t>
            </a:r>
            <a:r>
              <a:rPr lang="en-US" dirty="0"/>
              <a:t>warning of the increased seismic activity that could cause avalanches. </a:t>
            </a:r>
            <a:r>
              <a:rPr lang="en-US" dirty="0" smtClean="0"/>
              <a:t>Visitors </a:t>
            </a:r>
            <a:r>
              <a:rPr lang="en-US" dirty="0"/>
              <a:t>were apparently getting in via </a:t>
            </a:r>
            <a:r>
              <a:rPr lang="en-US" dirty="0" err="1"/>
              <a:t>neighbouring</a:t>
            </a:r>
            <a:r>
              <a:rPr lang="en-US" dirty="0"/>
              <a:t> private property to evade police and park ranger controls, or they were brought into the park by people masquerading as official guides in order to earn money, regardless of the risks.</a:t>
            </a:r>
          </a:p>
          <a:p>
            <a:pPr marL="342900" indent="-342900">
              <a:buClr>
                <a:srgbClr val="C00000"/>
              </a:buClr>
              <a:buSzPct val="80000"/>
              <a:buFont typeface="Arial" panose="020B0604020202020204" pitchFamily="34" charset="0"/>
              <a:buChar char="►"/>
            </a:pPr>
            <a:r>
              <a:rPr lang="en-US" dirty="0"/>
              <a:t>Although Arenal and its surrounding park form a popular tourist attraction, the volcano is potentially lethal and has to be treated with respect. </a:t>
            </a:r>
            <a:r>
              <a:rPr lang="en-US" dirty="0" smtClean="0"/>
              <a:t>E.g., </a:t>
            </a:r>
            <a:r>
              <a:rPr lang="en-US" dirty="0"/>
              <a:t>in August 2000, three people died on Arenal when they were engulfed by a pyroclastic flow from the volcano; they were in an area identified as dangerous at the time.</a:t>
            </a:r>
          </a:p>
        </p:txBody>
      </p:sp>
      <p:sp>
        <p:nvSpPr>
          <p:cNvPr id="9" name="Rectangle 8"/>
          <p:cNvSpPr/>
          <p:nvPr/>
        </p:nvSpPr>
        <p:spPr>
          <a:xfrm>
            <a:off x="165110" y="1124744"/>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8: Costa Rica’s Arenal National park</a:t>
            </a:r>
            <a:endParaRPr lang="en-US" sz="2000" b="1" dirty="0">
              <a:solidFill>
                <a:schemeClr val="bg1"/>
              </a:solidFill>
            </a:endParaRPr>
          </a:p>
        </p:txBody>
      </p:sp>
      <p:grpSp>
        <p:nvGrpSpPr>
          <p:cNvPr id="3" name="Group 2"/>
          <p:cNvGrpSpPr/>
          <p:nvPr/>
        </p:nvGrpSpPr>
        <p:grpSpPr>
          <a:xfrm rot="5034983">
            <a:off x="8415694" y="963928"/>
            <a:ext cx="701230" cy="721743"/>
            <a:chOff x="2699792" y="6858000"/>
            <a:chExt cx="936104" cy="963488"/>
          </a:xfrm>
        </p:grpSpPr>
        <p:sp>
          <p:nvSpPr>
            <p:cNvPr id="2" name="Oval 1"/>
            <p:cNvSpPr/>
            <p:nvPr/>
          </p:nvSpPr>
          <p:spPr>
            <a:xfrm>
              <a:off x="2699792" y="6858000"/>
              <a:ext cx="936104" cy="963488"/>
            </a:xfrm>
            <a:prstGeom prst="ellipse">
              <a:avLst/>
            </a:prstGeom>
            <a:solidFill>
              <a:srgbClr val="FAFAB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14" name="Picture 10"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6944393"/>
              <a:ext cx="733078" cy="7330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121858" name="Picture 2" descr="Image result for costa rica arenal national pa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0435" y="1671041"/>
            <a:ext cx="2268234" cy="1509407"/>
          </a:xfrm>
          <a:prstGeom prst="rect">
            <a:avLst/>
          </a:prstGeom>
          <a:noFill/>
          <a:extLst>
            <a:ext uri="{909E8E84-426E-40DD-AFC4-6F175D3DCCD1}">
              <a14:hiddenFill xmlns:a14="http://schemas.microsoft.com/office/drawing/2010/main">
                <a:solidFill>
                  <a:srgbClr val="FFFFFF"/>
                </a:solidFill>
              </a14:hiddenFill>
            </a:ext>
          </a:extLst>
        </p:spPr>
      </p:pic>
      <p:pic>
        <p:nvPicPr>
          <p:cNvPr id="121862" name="Picture 6" descr="Image result for costa rica arenal national par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0435" y="3239992"/>
            <a:ext cx="2268234" cy="1701176"/>
          </a:xfrm>
          <a:prstGeom prst="rect">
            <a:avLst/>
          </a:prstGeom>
          <a:noFill/>
          <a:extLst>
            <a:ext uri="{909E8E84-426E-40DD-AFC4-6F175D3DCCD1}">
              <a14:hiddenFill xmlns:a14="http://schemas.microsoft.com/office/drawing/2010/main">
                <a:solidFill>
                  <a:srgbClr val="FFFFFF"/>
                </a:solidFill>
              </a14:hiddenFill>
            </a:ext>
          </a:extLst>
        </p:spPr>
      </p:pic>
      <p:pic>
        <p:nvPicPr>
          <p:cNvPr id="122882" name="Picture 2" descr="Related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40435" y="5000712"/>
            <a:ext cx="2302936" cy="1650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095649"/>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693866"/>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820" dirty="0" smtClean="0"/>
              <a:t>It is imperative that tourist destinations are developed with a consideration of the issue of sustainability. The WTO has provided a very good definition of the same in 2004:</a:t>
            </a:r>
          </a:p>
          <a:p>
            <a:pPr marL="342900" indent="-342900">
              <a:buClr>
                <a:srgbClr val="C00000"/>
              </a:buClr>
              <a:buSzPct val="80000"/>
              <a:buFont typeface="Arial" panose="020B0604020202020204" pitchFamily="34" charset="0"/>
              <a:buChar char="►"/>
            </a:pPr>
            <a:r>
              <a:rPr lang="en-US" sz="1820" dirty="0" smtClean="0"/>
              <a:t>Sustainable tourism development guidelines and management practices are applicable to all forms of tourism in all types of destinations, including mass tourism and the various niche tourism segments. Sustainability principles refer to the environmental, economic and socio-cultural aspects of tourism development, and a suitable balance must be established between these three dimensions to guarantee its long-term sustainability.</a:t>
            </a:r>
          </a:p>
          <a:p>
            <a:pPr marL="342900" indent="-342900">
              <a:buClr>
                <a:srgbClr val="C00000"/>
              </a:buClr>
              <a:buSzPct val="80000"/>
              <a:buFont typeface="Arial" panose="020B0604020202020204" pitchFamily="34" charset="0"/>
              <a:buChar char="►"/>
            </a:pPr>
            <a:r>
              <a:rPr lang="en-US" sz="1820" dirty="0" smtClean="0"/>
              <a:t>Therefore, sustainable tourism should:</a:t>
            </a:r>
          </a:p>
          <a:p>
            <a:pPr marL="685800" indent="-285750">
              <a:buClr>
                <a:srgbClr val="C00000"/>
              </a:buClr>
              <a:buSzPct val="100000"/>
              <a:buFont typeface="Wingdings" panose="05000000000000000000" pitchFamily="2" charset="2"/>
              <a:buChar char="§"/>
            </a:pPr>
            <a:r>
              <a:rPr lang="en-US" sz="1820" b="1" dirty="0" smtClean="0"/>
              <a:t>Make optimal use of environmental resources </a:t>
            </a:r>
            <a:r>
              <a:rPr lang="en-US" sz="1820" dirty="0" smtClean="0"/>
              <a:t>that constitute a key element in tourism development, maintaining essential ecological processes and helping to conserve the natural heritage and biodiversity.</a:t>
            </a:r>
          </a:p>
          <a:p>
            <a:pPr marL="685800" indent="-285750">
              <a:buClr>
                <a:srgbClr val="C00000"/>
              </a:buClr>
              <a:buSzPct val="100000"/>
              <a:buFont typeface="Wingdings" panose="05000000000000000000" pitchFamily="2" charset="2"/>
              <a:buChar char="§"/>
            </a:pPr>
            <a:r>
              <a:rPr lang="en-US" sz="1820" b="1" dirty="0" smtClean="0"/>
              <a:t>Respect the socio-cultural authenticity </a:t>
            </a:r>
            <a:r>
              <a:rPr lang="en-US" sz="1820" dirty="0" smtClean="0"/>
              <a:t>of the host communities, conserve their built and living cultural heritage and traditional values, and contribute to inter-cultural understanding and tolerance.</a:t>
            </a:r>
          </a:p>
          <a:p>
            <a:pPr marL="685800" indent="-285750">
              <a:buClr>
                <a:srgbClr val="C00000"/>
              </a:buClr>
              <a:buSzPct val="100000"/>
              <a:buFont typeface="Wingdings" panose="05000000000000000000" pitchFamily="2" charset="2"/>
              <a:buChar char="§"/>
            </a:pPr>
            <a:r>
              <a:rPr lang="en-US" sz="1820" b="1" dirty="0" smtClean="0"/>
              <a:t>Ensure viable, long-term economic operations</a:t>
            </a:r>
            <a:r>
              <a:rPr lang="en-US" sz="1820" dirty="0" smtClean="0"/>
              <a:t>, providing socioeconomic benefits to all stakeholders that are fairly distributed, including stable employment and income-earning opportunities, and social services to host communities contributing to poverty alleviation.</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89456765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264696" cy="5755422"/>
          </a:xfrm>
          <a:prstGeom prst="rect">
            <a:avLst/>
          </a:prstGeom>
        </p:spPr>
        <p:txBody>
          <a:bodyPr wrap="square">
            <a:spAutoFit/>
          </a:bodyPr>
          <a:lstStyle/>
          <a:p>
            <a:pPr marL="401638" indent="-401638">
              <a:buClr>
                <a:srgbClr val="0070C0"/>
              </a:buClr>
            </a:pPr>
            <a:r>
              <a:rPr lang="en-US" sz="2270" b="1" dirty="0">
                <a:solidFill>
                  <a:srgbClr val="C00000"/>
                </a:solidFill>
              </a:rPr>
              <a:t>Introduction</a:t>
            </a:r>
          </a:p>
          <a:p>
            <a:pPr marL="401638" indent="-401638">
              <a:buClr>
                <a:srgbClr val="0070C0"/>
              </a:buClr>
              <a:buSzPct val="80000"/>
              <a:buFont typeface="Arial" panose="020B0604020202020204" pitchFamily="34" charset="0"/>
              <a:buChar char="►"/>
            </a:pPr>
            <a:r>
              <a:rPr lang="en-US" sz="2270" dirty="0"/>
              <a:t>Destinations are places where tourism develops. Tourist destination are themselves influenced by the prevailing social, cultural, environmental, economic and political conditions. </a:t>
            </a:r>
            <a:endParaRPr lang="en-US" sz="2270" dirty="0" smtClean="0"/>
          </a:p>
          <a:p>
            <a:pPr marL="401638" indent="-401638">
              <a:buClr>
                <a:srgbClr val="0070C0"/>
              </a:buClr>
              <a:buSzPct val="80000"/>
              <a:buFont typeface="Arial" panose="020B0604020202020204" pitchFamily="34" charset="0"/>
              <a:buChar char="►"/>
            </a:pPr>
            <a:r>
              <a:rPr lang="en-US" sz="2270" dirty="0" smtClean="0"/>
              <a:t>It </a:t>
            </a:r>
            <a:r>
              <a:rPr lang="en-US" sz="2270" dirty="0"/>
              <a:t>is fundamental </a:t>
            </a:r>
            <a:r>
              <a:rPr lang="en-US" sz="2270" dirty="0" smtClean="0"/>
              <a:t>to </a:t>
            </a:r>
            <a:r>
              <a:rPr lang="en-US" sz="2270" dirty="0"/>
              <a:t>the concept of tourist destination that tourism is generally not the sole economic activity or function within the area identified as a </a:t>
            </a:r>
            <a:r>
              <a:rPr lang="en-US" sz="2270" dirty="0" smtClean="0"/>
              <a:t>destination.</a:t>
            </a:r>
          </a:p>
          <a:p>
            <a:pPr marL="401638" indent="-401638">
              <a:buClr>
                <a:srgbClr val="0070C0"/>
              </a:buClr>
              <a:buSzPct val="80000"/>
              <a:buFont typeface="Arial" panose="020B0604020202020204" pitchFamily="34" charset="0"/>
              <a:buChar char="►"/>
            </a:pPr>
            <a:r>
              <a:rPr lang="en-US" sz="2270" dirty="0" smtClean="0"/>
              <a:t>The </a:t>
            </a:r>
            <a:r>
              <a:rPr lang="en-US" sz="2270" dirty="0"/>
              <a:t>challenge facing those responsible for the destinations </a:t>
            </a:r>
            <a:r>
              <a:rPr lang="en-US" sz="2270" dirty="0" smtClean="0"/>
              <a:t>management </a:t>
            </a:r>
            <a:r>
              <a:rPr lang="en-US" sz="2270" dirty="0"/>
              <a:t>is to try and ensure that tourism developments integrate with the other social and economic activities of the particular area so that </a:t>
            </a:r>
            <a:r>
              <a:rPr lang="en-US" sz="2270" dirty="0" smtClean="0"/>
              <a:t>future developments </a:t>
            </a:r>
            <a:r>
              <a:rPr lang="en-US" sz="2270" dirty="0"/>
              <a:t>would be sustainable</a:t>
            </a:r>
            <a:r>
              <a:rPr lang="en-US" sz="2270" dirty="0" smtClean="0"/>
              <a:t>.</a:t>
            </a:r>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54</a:t>
            </a:r>
            <a:endParaRPr lang="en-GB" sz="1400" b="1" dirty="0">
              <a:latin typeface="Calibri" panose="020F0502020204030204" pitchFamily="34" charset="0"/>
            </a:endParaRPr>
          </a:p>
        </p:txBody>
      </p:sp>
      <p:pic>
        <p:nvPicPr>
          <p:cNvPr id="2" name="Picture 2" descr="Image result for sudan pyrami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1130440"/>
            <a:ext cx="2501431" cy="187607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angkor wa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3084217"/>
            <a:ext cx="2501431" cy="166762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7" y="4961758"/>
            <a:ext cx="2472799" cy="163559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Tree>
    <p:extLst>
      <p:ext uri="{BB962C8B-B14F-4D97-AF65-F5344CB8AC3E}">
        <p14:creationId xmlns:p14="http://schemas.microsoft.com/office/powerpoint/2010/main" val="548847971"/>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dirty="0" smtClean="0"/>
              <a:t>Sustainable tourism development requires the informed participation of all relevant stakeholders, as well as strong political leadership to ensure wide participation and consensus building. </a:t>
            </a:r>
          </a:p>
          <a:p>
            <a:pPr marL="342900" indent="-342900">
              <a:buClr>
                <a:srgbClr val="C00000"/>
              </a:buClr>
              <a:buSzPct val="80000"/>
              <a:buFont typeface="Arial" panose="020B0604020202020204" pitchFamily="34" charset="0"/>
              <a:buChar char="►"/>
            </a:pPr>
            <a:r>
              <a:rPr lang="en-US" dirty="0" smtClean="0"/>
              <a:t>Achieving sustainable tourism is a continuous process and it requires constant monitoring of impacts, introducing the necessary preventive and/ or corrective measures whenever necessary. </a:t>
            </a:r>
          </a:p>
          <a:p>
            <a:pPr marL="342900" indent="-342900">
              <a:buClr>
                <a:srgbClr val="C00000"/>
              </a:buClr>
              <a:buSzPct val="80000"/>
              <a:buFont typeface="Arial" panose="020B0604020202020204" pitchFamily="34" charset="0"/>
              <a:buChar char="►"/>
            </a:pPr>
            <a:r>
              <a:rPr lang="en-US" dirty="0" smtClean="0"/>
              <a:t>Sustainable tourism should also maintain a high level of tourist satisfaction and ensure a meaningful experience to the tourists, raising their awareness about sustainability issues and promoting sustainable tourism practices amongst them.</a:t>
            </a:r>
          </a:p>
          <a:p>
            <a:pPr marL="342900" indent="-342900">
              <a:buClr>
                <a:srgbClr val="C00000"/>
              </a:buClr>
              <a:buSzPct val="80000"/>
              <a:buFont typeface="Arial" panose="020B0604020202020204" pitchFamily="34" charset="0"/>
              <a:buChar char="►"/>
            </a:pPr>
            <a:r>
              <a:rPr lang="en-US" dirty="0" smtClean="0"/>
              <a:t>It is the role of sustainable destination managers to make the most of local circumstances. They should make use of partnerships to create plans to:</a:t>
            </a:r>
          </a:p>
          <a:p>
            <a:pPr marL="742950" indent="-342900">
              <a:buClr>
                <a:srgbClr val="C00000"/>
              </a:buClr>
              <a:buSzPct val="100000"/>
              <a:buFont typeface="Wingdings" panose="05000000000000000000" pitchFamily="2" charset="2"/>
              <a:buChar char="§"/>
            </a:pPr>
            <a:r>
              <a:rPr lang="en-US" dirty="0" smtClean="0"/>
              <a:t>Welcome, involve and satisfy visitors;</a:t>
            </a:r>
          </a:p>
          <a:p>
            <a:pPr marL="742950" indent="-342900">
              <a:buClr>
                <a:srgbClr val="C00000"/>
              </a:buClr>
              <a:buSzPct val="100000"/>
              <a:buFont typeface="Wingdings" panose="05000000000000000000" pitchFamily="2" charset="2"/>
              <a:buChar char="§"/>
            </a:pPr>
            <a:r>
              <a:rPr lang="en-US" dirty="0" smtClean="0"/>
              <a:t>Achieve a profitable, prosperous and high-quality industry;</a:t>
            </a:r>
          </a:p>
          <a:p>
            <a:pPr marL="742950" indent="-342900">
              <a:buClr>
                <a:srgbClr val="C00000"/>
              </a:buClr>
              <a:buSzPct val="100000"/>
              <a:buFont typeface="Wingdings" panose="05000000000000000000" pitchFamily="2" charset="2"/>
              <a:buChar char="§"/>
            </a:pPr>
            <a:r>
              <a:rPr lang="en-US" dirty="0" smtClean="0"/>
              <a:t>Involve </a:t>
            </a:r>
            <a:r>
              <a:rPr lang="en-US" dirty="0"/>
              <a:t>and benefit all host communities;</a:t>
            </a:r>
          </a:p>
          <a:p>
            <a:pPr marL="742950" indent="-342900">
              <a:buClr>
                <a:srgbClr val="C00000"/>
              </a:buClr>
              <a:buSzPct val="100000"/>
              <a:buFont typeface="Wingdings" panose="05000000000000000000" pitchFamily="2" charset="2"/>
              <a:buChar char="§"/>
            </a:pPr>
            <a:r>
              <a:rPr lang="en-US" dirty="0" smtClean="0"/>
              <a:t>Protect </a:t>
            </a:r>
            <a:r>
              <a:rPr lang="en-US" dirty="0"/>
              <a:t>and enhance the local environment.</a:t>
            </a:r>
          </a:p>
          <a:p>
            <a:pPr marL="342900" indent="-342900">
              <a:buClr>
                <a:srgbClr val="C00000"/>
              </a:buClr>
              <a:buSzPct val="80000"/>
              <a:buFont typeface="Arial" panose="020B0604020202020204" pitchFamily="34" charset="0"/>
              <a:buChar char="►"/>
            </a:pPr>
            <a:r>
              <a:rPr lang="en-US" dirty="0"/>
              <a:t>This approach has been adopted by Ministries of tourism of many international destinations. Policies have been established that make tourism an industry capable of playing a significant role in the economic advancement of the country whilst preserving cultural values, ethos and environment; thereby winning the approval of both the local population and the international community.</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336353964"/>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583067"/>
          </a:xfrm>
          <a:prstGeom prst="rect">
            <a:avLst/>
          </a:prstGeom>
        </p:spPr>
        <p:txBody>
          <a:bodyPr wrap="square">
            <a:spAutoFit/>
          </a:bodyPr>
          <a:lstStyle/>
          <a:p>
            <a:pPr>
              <a:buClr>
                <a:srgbClr val="C00000"/>
              </a:buClr>
              <a:buSzPct val="80000"/>
              <a:tabLst>
                <a:tab pos="971550" algn="l"/>
                <a:tab pos="8515350" algn="r"/>
              </a:tabLst>
            </a:pPr>
            <a:r>
              <a:rPr lang="en-US" sz="2230" b="1" dirty="0">
                <a:solidFill>
                  <a:srgbClr val="C00000"/>
                </a:solidFill>
              </a:rPr>
              <a:t>How your knowledge and understanding of </a:t>
            </a:r>
            <a:r>
              <a:rPr lang="en-US" sz="2230" b="1" dirty="0" smtClean="0">
                <a:solidFill>
                  <a:srgbClr val="C00000"/>
                </a:solidFill>
              </a:rPr>
              <a:t>the Unit </a:t>
            </a:r>
            <a:r>
              <a:rPr lang="en-US" sz="2230" b="1" dirty="0">
                <a:solidFill>
                  <a:srgbClr val="C00000"/>
                </a:solidFill>
              </a:rPr>
              <a:t>2 content is likely to be </a:t>
            </a:r>
            <a:r>
              <a:rPr lang="en-US" sz="2230" b="1" dirty="0" smtClean="0">
                <a:solidFill>
                  <a:srgbClr val="C00000"/>
                </a:solidFill>
              </a:rPr>
              <a:t>assessed</a:t>
            </a:r>
          </a:p>
          <a:p>
            <a:pPr marL="342900" indent="-342900">
              <a:buClr>
                <a:srgbClr val="C00000"/>
              </a:buClr>
              <a:buSzPct val="80000"/>
              <a:buFont typeface="Arial" panose="020B0604020202020204" pitchFamily="34" charset="0"/>
              <a:buChar char="►"/>
              <a:tabLst>
                <a:tab pos="971550" algn="l"/>
                <a:tab pos="8515350" algn="r"/>
              </a:tabLst>
            </a:pPr>
            <a:r>
              <a:rPr lang="en-US" sz="2230" dirty="0"/>
              <a:t>Examination questions will always be partly based around pieces of real life travel and tourism industry material. This second chapter contains a range of examples such as Figures 2.4, 2.8, 2.9 and the images included within the case study examples.</a:t>
            </a:r>
          </a:p>
          <a:p>
            <a:pPr>
              <a:buClr>
                <a:srgbClr val="C00000"/>
              </a:buClr>
              <a:buSzPct val="80000"/>
              <a:tabLst>
                <a:tab pos="971550" algn="l"/>
                <a:tab pos="8515350" algn="r"/>
              </a:tabLst>
            </a:pPr>
            <a:r>
              <a:rPr lang="en-US" sz="2230" b="1" dirty="0"/>
              <a:t>Question </a:t>
            </a:r>
            <a:r>
              <a:rPr lang="en-US" sz="2230" b="1" dirty="0" smtClean="0"/>
              <a:t>1</a:t>
            </a:r>
            <a:endParaRPr lang="en-US" sz="2230" b="1" dirty="0"/>
          </a:p>
          <a:p>
            <a:pPr marL="342900" indent="-342900">
              <a:buClr>
                <a:srgbClr val="C00000"/>
              </a:buClr>
              <a:buSzPct val="80000"/>
              <a:buFont typeface="Arial" panose="020B0604020202020204" pitchFamily="34" charset="0"/>
              <a:buChar char="►"/>
              <a:tabLst>
                <a:tab pos="971550" algn="l"/>
                <a:tab pos="8515350" algn="r"/>
              </a:tabLst>
            </a:pPr>
            <a:r>
              <a:rPr lang="en-US" sz="2230" dirty="0"/>
              <a:t>Refer to the Centara Resort case study.</a:t>
            </a:r>
          </a:p>
          <a:p>
            <a:pPr marL="685800" indent="-342900">
              <a:buClr>
                <a:srgbClr val="C00000"/>
              </a:buClr>
              <a:buSzPct val="100000"/>
              <a:buFont typeface="+mj-lt"/>
              <a:buAutoNum type="alphaLcParenR"/>
              <a:tabLst>
                <a:tab pos="971550" algn="l"/>
                <a:tab pos="8515350" algn="r"/>
              </a:tabLst>
            </a:pPr>
            <a:r>
              <a:rPr lang="en-US" sz="2230" dirty="0" smtClean="0"/>
              <a:t>Identify </a:t>
            </a:r>
            <a:r>
              <a:rPr lang="en-US" sz="2230" dirty="0"/>
              <a:t>two ways in which the resort will meet the needs of</a:t>
            </a:r>
            <a:r>
              <a:rPr lang="en-US" sz="2230" dirty="0" smtClean="0"/>
              <a:t>:</a:t>
            </a:r>
            <a:br>
              <a:rPr lang="en-US" sz="2230" dirty="0" smtClean="0"/>
            </a:br>
            <a:r>
              <a:rPr lang="en-US" sz="2230" dirty="0" smtClean="0"/>
              <a:t>• 	Diving enthusiasts</a:t>
            </a:r>
            <a:br>
              <a:rPr lang="en-US" sz="2230" dirty="0" smtClean="0"/>
            </a:br>
            <a:r>
              <a:rPr lang="en-US" sz="2230" dirty="0" smtClean="0"/>
              <a:t>• 	Children 	(</a:t>
            </a:r>
            <a:r>
              <a:rPr lang="en-US" sz="2230" dirty="0"/>
              <a:t>4 marks)</a:t>
            </a:r>
          </a:p>
          <a:p>
            <a:pPr marL="685800" indent="-342900">
              <a:buClr>
                <a:srgbClr val="C00000"/>
              </a:buClr>
              <a:buSzPct val="100000"/>
              <a:buFont typeface="+mj-lt"/>
              <a:buAutoNum type="alphaLcParenR"/>
              <a:tabLst>
                <a:tab pos="971550" algn="l"/>
                <a:tab pos="8515350" algn="r"/>
              </a:tabLst>
            </a:pPr>
            <a:r>
              <a:rPr lang="en-US" sz="2230" dirty="0" smtClean="0"/>
              <a:t>Explain </a:t>
            </a:r>
            <a:r>
              <a:rPr lang="en-US" sz="2230" dirty="0"/>
              <a:t>three advantages to guests </a:t>
            </a:r>
            <a:r>
              <a:rPr lang="en-US" sz="2230" dirty="0" smtClean="0"/>
              <a:t>of ‘</a:t>
            </a:r>
            <a:r>
              <a:rPr lang="en-US" sz="2230" dirty="0"/>
              <a:t>Island Club’ membership</a:t>
            </a:r>
            <a:r>
              <a:rPr lang="en-US" sz="2230" dirty="0" smtClean="0"/>
              <a:t>.	(</a:t>
            </a:r>
            <a:r>
              <a:rPr lang="en-US" sz="2230" dirty="0"/>
              <a:t>6 marks)</a:t>
            </a:r>
          </a:p>
          <a:p>
            <a:pPr marL="685800" indent="-342900">
              <a:buClr>
                <a:srgbClr val="C00000"/>
              </a:buClr>
              <a:buSzPct val="100000"/>
              <a:buFont typeface="+mj-lt"/>
              <a:buAutoNum type="alphaLcParenR"/>
              <a:tabLst>
                <a:tab pos="971550" algn="l"/>
                <a:tab pos="8515350" algn="r"/>
              </a:tabLst>
            </a:pPr>
            <a:r>
              <a:rPr lang="en-US" sz="2230" dirty="0" smtClean="0"/>
              <a:t>Discuss </a:t>
            </a:r>
            <a:r>
              <a:rPr lang="en-US" sz="2230" dirty="0"/>
              <a:t>the reasons why many large international resort hotels</a:t>
            </a:r>
          </a:p>
          <a:p>
            <a:pPr marL="685800" indent="-342900">
              <a:buClr>
                <a:srgbClr val="C00000"/>
              </a:buClr>
              <a:buSzPct val="100000"/>
              <a:buFont typeface="+mj-lt"/>
              <a:buAutoNum type="alphaLcParenR"/>
              <a:tabLst>
                <a:tab pos="971550" algn="l"/>
                <a:tab pos="8515350" algn="r"/>
              </a:tabLst>
            </a:pPr>
            <a:r>
              <a:rPr lang="en-US" sz="2230" dirty="0"/>
              <a:t>have expanded their range of leisure facilities. </a:t>
            </a:r>
            <a:r>
              <a:rPr lang="en-US" sz="2230" dirty="0" smtClean="0"/>
              <a:t>	(</a:t>
            </a:r>
            <a:r>
              <a:rPr lang="en-US" sz="2230" dirty="0"/>
              <a:t>6 marks</a:t>
            </a:r>
            <a:r>
              <a:rPr lang="en-US" sz="2230" dirty="0" smtClean="0"/>
              <a:t>)</a:t>
            </a:r>
            <a:endParaRPr lang="en-US" sz="2230" dirty="0"/>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2804467533"/>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509200"/>
          </a:xfrm>
          <a:prstGeom prst="rect">
            <a:avLst/>
          </a:prstGeom>
        </p:spPr>
        <p:txBody>
          <a:bodyPr wrap="square">
            <a:spAutoFit/>
          </a:bodyPr>
          <a:lstStyle/>
          <a:p>
            <a:pPr marL="914400" indent="-914400">
              <a:buClr>
                <a:srgbClr val="C00000"/>
              </a:buClr>
              <a:buSzPct val="80000"/>
              <a:tabLst>
                <a:tab pos="971550" algn="l"/>
                <a:tab pos="8515350" algn="r"/>
              </a:tabLst>
            </a:pPr>
            <a:r>
              <a:rPr lang="en-US" sz="3200" b="1" dirty="0" smtClean="0"/>
              <a:t>Question </a:t>
            </a:r>
            <a:r>
              <a:rPr lang="en-US" sz="3200" b="1" dirty="0"/>
              <a:t>2</a:t>
            </a:r>
          </a:p>
          <a:p>
            <a:pPr marL="914400" indent="-628650">
              <a:buClr>
                <a:srgbClr val="C00000"/>
              </a:buClr>
              <a:buSzPct val="100000"/>
              <a:buFont typeface="+mj-lt"/>
              <a:buAutoNum type="alphaLcParenR"/>
              <a:tabLst>
                <a:tab pos="971550" algn="l"/>
                <a:tab pos="8515350" algn="r"/>
              </a:tabLst>
            </a:pPr>
            <a:r>
              <a:rPr lang="en-US" sz="3200" dirty="0" smtClean="0"/>
              <a:t>Identify </a:t>
            </a:r>
            <a:r>
              <a:rPr lang="en-US" sz="3200" dirty="0"/>
              <a:t>four cultural attractions in Riga</a:t>
            </a:r>
            <a:r>
              <a:rPr lang="en-US" sz="3200" dirty="0" smtClean="0"/>
              <a:t>.	</a:t>
            </a:r>
            <a:br>
              <a:rPr lang="en-US" sz="3200" dirty="0" smtClean="0"/>
            </a:br>
            <a:r>
              <a:rPr lang="en-US" sz="3200" dirty="0" smtClean="0"/>
              <a:t>		(</a:t>
            </a:r>
            <a:r>
              <a:rPr lang="en-US" sz="3200" dirty="0"/>
              <a:t>4 marks</a:t>
            </a:r>
            <a:r>
              <a:rPr lang="en-US" sz="3200" dirty="0" smtClean="0"/>
              <a:t>)</a:t>
            </a:r>
          </a:p>
          <a:p>
            <a:pPr marL="914400" indent="-628650">
              <a:buClr>
                <a:srgbClr val="C00000"/>
              </a:buClr>
              <a:buSzPct val="100000"/>
              <a:buFont typeface="+mj-lt"/>
              <a:buAutoNum type="alphaLcParenR"/>
              <a:tabLst>
                <a:tab pos="971550" algn="l"/>
                <a:tab pos="8515350" algn="r"/>
              </a:tabLst>
            </a:pPr>
            <a:r>
              <a:rPr lang="en-US" sz="3200" dirty="0" smtClean="0"/>
              <a:t>Outline </a:t>
            </a:r>
            <a:r>
              <a:rPr lang="en-US" sz="3200" dirty="0"/>
              <a:t>two reasons to explain why the Latvian Tourism Development Agency is trying to develop ‘religious </a:t>
            </a:r>
            <a:r>
              <a:rPr lang="en-US" sz="3200" dirty="0" smtClean="0"/>
              <a:t>tourism’ visits </a:t>
            </a:r>
            <a:r>
              <a:rPr lang="en-US" sz="3200" dirty="0"/>
              <a:t>to the country. </a:t>
            </a:r>
            <a:r>
              <a:rPr lang="en-US" sz="3200" dirty="0" smtClean="0"/>
              <a:t>	(</a:t>
            </a:r>
            <a:r>
              <a:rPr lang="en-US" sz="3200" dirty="0"/>
              <a:t>6 marks)</a:t>
            </a:r>
          </a:p>
          <a:p>
            <a:pPr marL="914400" indent="-628650">
              <a:buClr>
                <a:srgbClr val="C00000"/>
              </a:buClr>
              <a:buSzPct val="100000"/>
              <a:buFont typeface="+mj-lt"/>
              <a:buAutoNum type="alphaLcParenR"/>
              <a:tabLst>
                <a:tab pos="971550" algn="l"/>
                <a:tab pos="8515350" algn="r"/>
              </a:tabLst>
            </a:pPr>
            <a:r>
              <a:rPr lang="en-US" sz="3200" dirty="0" smtClean="0"/>
              <a:t>With </a:t>
            </a:r>
            <a:r>
              <a:rPr lang="en-US" sz="3200" dirty="0"/>
              <a:t>reference to one destination with which you are familiar, discuss the range of facilities available for business tourists. </a:t>
            </a:r>
            <a:r>
              <a:rPr lang="en-US" sz="3200" dirty="0" smtClean="0"/>
              <a:t>			(</a:t>
            </a:r>
            <a:r>
              <a:rPr lang="en-US" sz="3200" dirty="0"/>
              <a:t>6 marks)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615963860"/>
      </p:ext>
    </p:extLst>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5" name="Rounded Rectangle 4"/>
          <p:cNvSpPr/>
          <p:nvPr/>
        </p:nvSpPr>
        <p:spPr>
          <a:xfrm>
            <a:off x="190262" y="1142477"/>
            <a:ext cx="8727370" cy="5509152"/>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C00000"/>
              </a:buClr>
              <a:buSzPct val="8000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Latvia </a:t>
            </a:r>
            <a:r>
              <a:rPr lang="en-US" dirty="0">
                <a:solidFill>
                  <a:schemeClr val="tx1"/>
                </a:solidFill>
                <a:latin typeface="Arial" panose="020B0604020202020204" pitchFamily="34" charset="0"/>
                <a:cs typeface="Arial" panose="020B0604020202020204" pitchFamily="34" charset="0"/>
              </a:rPr>
              <a:t>has a rich cultural heritage, UNESCO sites, strong performing and visual arts, distinctive festivals and significant creative industries. Riga, the capital of Latvia, has long been the trade and cultural hub of the Baltic region, with periods under German, Tsarist, Polish, Swedish and Soviet rule. Latvians, however, have preserved their particular national identity, language and cultural traditions</a:t>
            </a:r>
            <a:r>
              <a:rPr lang="en-US" dirty="0" smtClean="0">
                <a:solidFill>
                  <a:schemeClr val="tx1"/>
                </a:solidFill>
                <a:latin typeface="Arial" panose="020B0604020202020204" pitchFamily="34" charset="0"/>
                <a:cs typeface="Arial" panose="020B0604020202020204" pitchFamily="34" charset="0"/>
              </a:rPr>
              <a:t>.</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Tourists cannot help but notice Riga’s architecture, national opera, concert and theatre venues, </a:t>
            </a:r>
            <a:r>
              <a:rPr lang="en-US" dirty="0" smtClean="0">
                <a:solidFill>
                  <a:schemeClr val="tx1"/>
                </a:solidFill>
                <a:latin typeface="Arial" panose="020B0604020202020204" pitchFamily="34" charset="0"/>
                <a:cs typeface="Arial" panose="020B0604020202020204" pitchFamily="34" charset="0"/>
              </a:rPr>
              <a:t>art-galleries </a:t>
            </a:r>
            <a:r>
              <a:rPr lang="en-US" dirty="0">
                <a:solidFill>
                  <a:schemeClr val="tx1"/>
                </a:solidFill>
                <a:latin typeface="Arial" panose="020B0604020202020204" pitchFamily="34" charset="0"/>
                <a:cs typeface="Arial" panose="020B0604020202020204" pitchFamily="34" charset="0"/>
              </a:rPr>
              <a:t>and museums. Music is an important part of Latvian culture both as a tourism product and a symbol of national identity. The independence movement of 1991 has gone down in history as the ‘Singing Revolution and the slogan adopted by the Latvian tourism industry is ‘The Land That Sings’. ^ Important aspects of this include:</a:t>
            </a:r>
          </a:p>
          <a:p>
            <a:pPr marL="628650" indent="-2857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Latvian Song and Dance Festival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which </a:t>
            </a:r>
            <a:r>
              <a:rPr lang="en-US" dirty="0">
                <a:solidFill>
                  <a:schemeClr val="tx1"/>
                </a:solidFill>
                <a:latin typeface="Arial" panose="020B0604020202020204" pitchFamily="34" charset="0"/>
                <a:cs typeface="Arial" panose="020B0604020202020204" pitchFamily="34" charset="0"/>
              </a:rPr>
              <a:t>unites 13,000 participants into a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single </a:t>
            </a:r>
            <a:r>
              <a:rPr lang="en-US" dirty="0">
                <a:solidFill>
                  <a:schemeClr val="tx1"/>
                </a:solidFill>
                <a:latin typeface="Arial" panose="020B0604020202020204" pitchFamily="34" charset="0"/>
                <a:cs typeface="Arial" panose="020B0604020202020204" pitchFamily="34" charset="0"/>
              </a:rPr>
              <a:t>choir once every five years;</a:t>
            </a:r>
          </a:p>
          <a:p>
            <a:pPr marL="628650" indent="-2857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Riga </a:t>
            </a:r>
            <a:r>
              <a:rPr lang="en-US" dirty="0">
                <a:solidFill>
                  <a:schemeClr val="tx1"/>
                </a:solidFill>
                <a:latin typeface="Arial" panose="020B0604020202020204" pitchFamily="34" charset="0"/>
                <a:cs typeface="Arial" panose="020B0604020202020204" pitchFamily="34" charset="0"/>
              </a:rPr>
              <a:t>International Opera Festival;</a:t>
            </a:r>
          </a:p>
          <a:p>
            <a:pPr marL="628650" indent="-2857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Sigulda </a:t>
            </a:r>
            <a:r>
              <a:rPr lang="en-US" dirty="0">
                <a:solidFill>
                  <a:schemeClr val="tx1"/>
                </a:solidFill>
                <a:latin typeface="Arial" panose="020B0604020202020204" pitchFamily="34" charset="0"/>
                <a:cs typeface="Arial" panose="020B0604020202020204" pitchFamily="34" charset="0"/>
              </a:rPr>
              <a:t>Open-Air Opera Festival;</a:t>
            </a:r>
          </a:p>
          <a:p>
            <a:pPr marL="628650" indent="-2857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Riga </a:t>
            </a:r>
            <a:r>
              <a:rPr lang="en-US" dirty="0">
                <a:solidFill>
                  <a:schemeClr val="tx1"/>
                </a:solidFill>
                <a:latin typeface="Arial" panose="020B0604020202020204" pitchFamily="34" charset="0"/>
                <a:cs typeface="Arial" panose="020B0604020202020204" pitchFamily="34" charset="0"/>
              </a:rPr>
              <a:t>International Ballet Festival;</a:t>
            </a:r>
          </a:p>
          <a:p>
            <a:pPr marL="628650" indent="-2857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International </a:t>
            </a:r>
            <a:r>
              <a:rPr lang="en-US" dirty="0">
                <a:solidFill>
                  <a:schemeClr val="tx1"/>
                </a:solidFill>
                <a:latin typeface="Arial" panose="020B0604020202020204" pitchFamily="34" charset="0"/>
                <a:cs typeface="Arial" panose="020B0604020202020204" pitchFamily="34" charset="0"/>
              </a:rPr>
              <a:t>Early Music Festival</a:t>
            </a:r>
            <a:r>
              <a:rPr lang="en-US" dirty="0" smtClean="0">
                <a:solidFill>
                  <a:schemeClr val="tx1"/>
                </a:solidFill>
                <a:latin typeface="Arial" panose="020B0604020202020204" pitchFamily="34" charset="0"/>
                <a:cs typeface="Arial" panose="020B0604020202020204" pitchFamily="34" charset="0"/>
              </a:rPr>
              <a:t>.</a:t>
            </a:r>
            <a:endParaRPr lang="en-US" dirty="0">
              <a:solidFill>
                <a:schemeClr val="tx1"/>
              </a:solidFill>
              <a:latin typeface="Arial" panose="020B0604020202020204" pitchFamily="34" charset="0"/>
              <a:cs typeface="Arial" panose="020B0604020202020204" pitchFamily="34" charset="0"/>
            </a:endParaRPr>
          </a:p>
        </p:txBody>
      </p:sp>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128002" name="Picture 2" descr="Image result for rig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87231" y="4581128"/>
            <a:ext cx="3457270"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093812"/>
      </p:ext>
    </p:extLst>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5" name="Rounded Rectangle 4"/>
          <p:cNvSpPr/>
          <p:nvPr/>
        </p:nvSpPr>
        <p:spPr>
          <a:xfrm>
            <a:off x="190262" y="1124744"/>
            <a:ext cx="8727370" cy="554461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Riga </a:t>
            </a:r>
            <a:r>
              <a:rPr lang="en-US" sz="2000" dirty="0">
                <a:solidFill>
                  <a:schemeClr val="tx1"/>
                </a:solidFill>
                <a:latin typeface="Arial" panose="020B0604020202020204" pitchFamily="34" charset="0"/>
                <a:cs typeface="Arial" panose="020B0604020202020204" pitchFamily="34" charset="0"/>
              </a:rPr>
              <a:t>possesses many museums. Traditional crafts are still widely practiced in Latvia, providing possibilities for revenue generation via souvenirs as well as becoming cultural attractions in their own right. Many workshops are open to the public and a large annual Crafts Market takes place at the Open-Air Ethnographic Museum with smaller examples in regional </a:t>
            </a:r>
            <a:r>
              <a:rPr lang="en-US" sz="2000" dirty="0" err="1">
                <a:solidFill>
                  <a:schemeClr val="tx1"/>
                </a:solidFill>
                <a:latin typeface="Arial" panose="020B0604020202020204" pitchFamily="34" charset="0"/>
                <a:cs typeface="Arial" panose="020B0604020202020204" pitchFamily="34" charset="0"/>
              </a:rPr>
              <a:t>centres</a:t>
            </a:r>
            <a:r>
              <a:rPr lang="en-US" sz="2000" dirty="0">
                <a:solidFill>
                  <a:schemeClr val="tx1"/>
                </a:solidFill>
                <a:latin typeface="Arial" panose="020B0604020202020204" pitchFamily="34" charset="0"/>
                <a:cs typeface="Arial" panose="020B0604020202020204" pitchFamily="34" charset="0"/>
              </a:rPr>
              <a:t>.</a:t>
            </a:r>
          </a:p>
          <a:p>
            <a:pPr marL="285750" indent="-28575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Outside Riga, the most obvious cultural heritage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appeal </a:t>
            </a:r>
            <a:r>
              <a:rPr lang="en-US" sz="2000" dirty="0">
                <a:solidFill>
                  <a:schemeClr val="tx1"/>
                </a:solidFill>
                <a:latin typeface="Arial" panose="020B0604020202020204" pitchFamily="34" charset="0"/>
                <a:cs typeface="Arial" panose="020B0604020202020204" pitchFamily="34" charset="0"/>
              </a:rPr>
              <a:t>is provided by castles, palaces, manors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and </a:t>
            </a:r>
            <a:r>
              <a:rPr lang="en-US" sz="2000" dirty="0">
                <a:solidFill>
                  <a:schemeClr val="tx1"/>
                </a:solidFill>
                <a:latin typeface="Arial" panose="020B0604020202020204" pitchFamily="34" charset="0"/>
                <a:cs typeface="Arial" panose="020B0604020202020204" pitchFamily="34" charset="0"/>
              </a:rPr>
              <a:t>churches. The Latvian Tourism Development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Agency </a:t>
            </a:r>
            <a:r>
              <a:rPr lang="en-US" sz="2000" dirty="0">
                <a:solidFill>
                  <a:schemeClr val="tx1"/>
                </a:solidFill>
                <a:latin typeface="Arial" panose="020B0604020202020204" pitchFamily="34" charset="0"/>
                <a:cs typeface="Arial" panose="020B0604020202020204" pitchFamily="34" charset="0"/>
              </a:rPr>
              <a:t>has launched a special initiative in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religious </a:t>
            </a:r>
            <a:r>
              <a:rPr lang="en-US" sz="2000" dirty="0">
                <a:solidFill>
                  <a:schemeClr val="tx1"/>
                </a:solidFill>
                <a:latin typeface="Arial" panose="020B0604020202020204" pitchFamily="34" charset="0"/>
                <a:cs typeface="Arial" panose="020B0604020202020204" pitchFamily="34" charset="0"/>
              </a:rPr>
              <a:t>tourism. Its purpose is to give financial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support </a:t>
            </a:r>
            <a:r>
              <a:rPr lang="en-US" sz="2000" dirty="0">
                <a:solidFill>
                  <a:schemeClr val="tx1"/>
                </a:solidFill>
                <a:latin typeface="Arial" panose="020B0604020202020204" pitchFamily="34" charset="0"/>
                <a:cs typeface="Arial" panose="020B0604020202020204" pitchFamily="34" charset="0"/>
              </a:rPr>
              <a:t>to maintain churches and increase </a:t>
            </a:r>
            <a:r>
              <a:rPr lang="en-US" sz="2000" dirty="0" smtClean="0">
                <a:solidFill>
                  <a:schemeClr val="tx1"/>
                </a:solidFill>
                <a:latin typeface="Arial" panose="020B0604020202020204" pitchFamily="34" charset="0"/>
                <a:cs typeface="Arial" panose="020B0604020202020204" pitchFamily="34" charset="0"/>
              </a:rPr>
              <a:t/>
            </a:r>
            <a:br>
              <a:rPr lang="en-US" sz="2000" dirty="0" smtClean="0">
                <a:solidFill>
                  <a:schemeClr val="tx1"/>
                </a:solidFill>
                <a:latin typeface="Arial" panose="020B0604020202020204" pitchFamily="34" charset="0"/>
                <a:cs typeface="Arial" panose="020B0604020202020204" pitchFamily="34" charset="0"/>
              </a:rPr>
            </a:br>
            <a:r>
              <a:rPr lang="en-US" sz="2000" dirty="0" smtClean="0">
                <a:solidFill>
                  <a:schemeClr val="tx1"/>
                </a:solidFill>
                <a:latin typeface="Arial" panose="020B0604020202020204" pitchFamily="34" charset="0"/>
                <a:cs typeface="Arial" panose="020B0604020202020204" pitchFamily="34" charset="0"/>
              </a:rPr>
              <a:t>tourist </a:t>
            </a:r>
            <a:r>
              <a:rPr lang="en-US" sz="2000" dirty="0">
                <a:solidFill>
                  <a:schemeClr val="tx1"/>
                </a:solidFill>
                <a:latin typeface="Arial" panose="020B0604020202020204" pitchFamily="34" charset="0"/>
                <a:cs typeface="Arial" panose="020B0604020202020204" pitchFamily="34" charset="0"/>
              </a:rPr>
              <a:t>accessibility.</a:t>
            </a:r>
          </a:p>
          <a:p>
            <a:pPr marL="285750" indent="-28575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The largest annual celebration by far is the Midsummer Festival, which has a long history going back to pagan times. Visitors to Latvia, during this period, are amazed by the spectacles that are staged and these all help to reinforce a unique sense </a:t>
            </a:r>
            <a:r>
              <a:rPr lang="en-US" sz="2000" dirty="0" smtClean="0">
                <a:solidFill>
                  <a:schemeClr val="tx1"/>
                </a:solidFill>
                <a:latin typeface="Arial" panose="020B0604020202020204" pitchFamily="34" charset="0"/>
                <a:cs typeface="Arial" panose="020B0604020202020204" pitchFamily="34" charset="0"/>
              </a:rPr>
              <a:t>of ‘Latvian-ness</a:t>
            </a:r>
            <a:r>
              <a:rPr lang="en-US" sz="2000" dirty="0">
                <a:solidFill>
                  <a:schemeClr val="tx1"/>
                </a:solidFill>
                <a:latin typeface="Arial" panose="020B0604020202020204" pitchFamily="34" charset="0"/>
                <a:cs typeface="Arial" panose="020B0604020202020204" pitchFamily="34" charset="0"/>
              </a:rPr>
              <a:t>’. Riga will be one of contestants for the title of European Capital of Culture in 2014.</a:t>
            </a:r>
          </a:p>
        </p:txBody>
      </p:sp>
      <p:sp>
        <p:nvSpPr>
          <p:cNvPr id="6" name="Oval 5"/>
          <p:cNvSpPr/>
          <p:nvPr/>
        </p:nvSpPr>
        <p:spPr>
          <a:xfrm rot="2089674">
            <a:off x="8637214" y="171783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124930" name="Picture 2" descr="Image result for rig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4" y="3068960"/>
            <a:ext cx="2571082" cy="1837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757626"/>
      </p:ext>
    </p:extLst>
  </p:cSld>
  <p:clrMapOvr>
    <a:masterClrMapping/>
  </p:clrMapOvr>
  <p:transition advClick="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marL="914400" indent="-914400">
              <a:buClr>
                <a:srgbClr val="C00000"/>
              </a:buClr>
              <a:buSzPct val="80000"/>
              <a:tabLst>
                <a:tab pos="971550" algn="l"/>
                <a:tab pos="8515350" algn="r"/>
              </a:tabLst>
            </a:pPr>
            <a:r>
              <a:rPr lang="en-US" b="1" dirty="0"/>
              <a:t>Question 3</a:t>
            </a:r>
          </a:p>
          <a:p>
            <a:pPr>
              <a:buClr>
                <a:srgbClr val="C00000"/>
              </a:buClr>
              <a:buSzPct val="80000"/>
              <a:tabLst>
                <a:tab pos="971550" algn="l"/>
                <a:tab pos="8515350" algn="r"/>
              </a:tabLst>
            </a:pPr>
            <a:r>
              <a:rPr lang="en-US" dirty="0"/>
              <a:t>Refer to the below information about a </a:t>
            </a:r>
            <a:r>
              <a:rPr lang="en-US" dirty="0" smtClean="0"/>
              <a:t>Dubai visitor </a:t>
            </a:r>
            <a:r>
              <a:rPr lang="en-US" dirty="0"/>
              <a:t>attraction</a:t>
            </a:r>
            <a:r>
              <a:rPr lang="en-US" dirty="0" smtClean="0"/>
              <a:t>.</a:t>
            </a:r>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smtClean="0"/>
          </a:p>
          <a:p>
            <a:pPr>
              <a:buClr>
                <a:srgbClr val="C00000"/>
              </a:buClr>
              <a:buSzPct val="80000"/>
              <a:tabLst>
                <a:tab pos="971550" algn="l"/>
                <a:tab pos="8515350" algn="r"/>
              </a:tabLst>
            </a:pPr>
            <a:endParaRPr lang="en-US" dirty="0"/>
          </a:p>
          <a:p>
            <a:pPr>
              <a:buClr>
                <a:srgbClr val="C00000"/>
              </a:buClr>
              <a:buSzPct val="80000"/>
              <a:tabLst>
                <a:tab pos="971550" algn="l"/>
                <a:tab pos="8515350" algn="r"/>
              </a:tabLst>
            </a:pPr>
            <a:endParaRPr lang="en-US" dirty="0" smtClean="0"/>
          </a:p>
          <a:p>
            <a:pPr marL="457200" indent="-457200">
              <a:buClr>
                <a:srgbClr val="C00000"/>
              </a:buClr>
              <a:buSzPct val="100000"/>
              <a:buFont typeface="+mj-lt"/>
              <a:buAutoNum type="alphaLcParenR"/>
              <a:tabLst>
                <a:tab pos="971550" algn="l"/>
                <a:tab pos="8515350" algn="r"/>
              </a:tabLst>
            </a:pPr>
            <a:r>
              <a:rPr lang="en-US" dirty="0" smtClean="0"/>
              <a:t>Identify </a:t>
            </a:r>
            <a:r>
              <a:rPr lang="en-US" dirty="0"/>
              <a:t>and explain three ways in which Dubai Museum acts </a:t>
            </a:r>
            <a:r>
              <a:rPr lang="en-US" dirty="0" smtClean="0"/>
              <a:t>as a </a:t>
            </a:r>
            <a:r>
              <a:rPr lang="en-US" dirty="0"/>
              <a:t>cultural visitor attraction. </a:t>
            </a:r>
            <a:r>
              <a:rPr lang="en-US" dirty="0" smtClean="0"/>
              <a:t>	(</a:t>
            </a:r>
            <a:r>
              <a:rPr lang="en-US" dirty="0"/>
              <a:t>6 marks)</a:t>
            </a:r>
          </a:p>
          <a:p>
            <a:pPr marL="457200" indent="-457200">
              <a:buClr>
                <a:srgbClr val="C00000"/>
              </a:buClr>
              <a:buSzPct val="100000"/>
              <a:buFont typeface="+mj-lt"/>
              <a:buAutoNum type="alphaLcParenR"/>
              <a:tabLst>
                <a:tab pos="971550" algn="l"/>
                <a:tab pos="8515350" algn="r"/>
              </a:tabLst>
            </a:pPr>
            <a:r>
              <a:rPr lang="en-US" dirty="0" smtClean="0"/>
              <a:t>Explain </a:t>
            </a:r>
            <a:r>
              <a:rPr lang="en-US" dirty="0"/>
              <a:t>three ways in which visitor attractions are able to make use of new technology to improve the overall visitor experience</a:t>
            </a:r>
            <a:r>
              <a:rPr lang="en-US" dirty="0" smtClean="0"/>
              <a:t>.	(</a:t>
            </a:r>
            <a:r>
              <a:rPr lang="en-US" dirty="0"/>
              <a:t>6 marks)</a:t>
            </a:r>
          </a:p>
          <a:p>
            <a:pPr marL="457200" indent="-457200">
              <a:buClr>
                <a:srgbClr val="C00000"/>
              </a:buClr>
              <a:buSzPct val="100000"/>
              <a:buFont typeface="+mj-lt"/>
              <a:buAutoNum type="alphaLcParenR"/>
              <a:tabLst>
                <a:tab pos="971550" algn="l"/>
                <a:tab pos="8515350" algn="r"/>
              </a:tabLst>
            </a:pPr>
            <a:r>
              <a:rPr lang="en-US" dirty="0" smtClean="0"/>
              <a:t>With </a:t>
            </a:r>
            <a:r>
              <a:rPr lang="en-US" dirty="0"/>
              <a:t>reference to examples with which you are familiar, </a:t>
            </a:r>
            <a:r>
              <a:rPr lang="en-US" dirty="0" smtClean="0"/>
              <a:t>discuss the </a:t>
            </a:r>
            <a:r>
              <a:rPr lang="en-US" dirty="0"/>
              <a:t>ways in which built attractions have been made accessible to visitors. </a:t>
            </a:r>
            <a:r>
              <a:rPr lang="en-US" dirty="0" smtClean="0"/>
              <a:t>	(</a:t>
            </a:r>
            <a:r>
              <a:rPr lang="en-US" dirty="0"/>
              <a:t>6 marks)</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5" name="Rounded Rectangle 4"/>
          <p:cNvSpPr/>
          <p:nvPr/>
        </p:nvSpPr>
        <p:spPr>
          <a:xfrm>
            <a:off x="190262" y="1772816"/>
            <a:ext cx="8727370" cy="313200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numCol="2" spcCol="182880" rtlCol="0" anchor="ctr"/>
          <a:lstStyle/>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Al </a:t>
            </a:r>
            <a:r>
              <a:rPr lang="en-US" sz="1600" dirty="0" err="1">
                <a:solidFill>
                  <a:schemeClr val="tx1"/>
                </a:solidFill>
                <a:latin typeface="Arial" panose="020B0604020202020204" pitchFamily="34" charset="0"/>
                <a:cs typeface="Arial" panose="020B0604020202020204" pitchFamily="34" charset="0"/>
              </a:rPr>
              <a:t>Fahidi</a:t>
            </a:r>
            <a:r>
              <a:rPr lang="en-US" sz="1600" dirty="0">
                <a:solidFill>
                  <a:schemeClr val="tx1"/>
                </a:solidFill>
                <a:latin typeface="Arial" panose="020B0604020202020204" pitchFamily="34" charset="0"/>
                <a:cs typeface="Arial" panose="020B0604020202020204" pitchFamily="34" charset="0"/>
              </a:rPr>
              <a:t> Fort, which houses the Dubai Museum, was built around 1799, and once guarded the landward approaches to the town.</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Renovated in 1993 for use as museum, its </a:t>
            </a:r>
            <a:r>
              <a:rPr lang="en-US" sz="1600" dirty="0" err="1">
                <a:solidFill>
                  <a:schemeClr val="tx1"/>
                </a:solidFill>
                <a:latin typeface="Arial" panose="020B0604020202020204" pitchFamily="34" charset="0"/>
                <a:cs typeface="Arial" panose="020B0604020202020204" pitchFamily="34" charset="0"/>
              </a:rPr>
              <a:t>colourful</a:t>
            </a:r>
            <a:r>
              <a:rPr lang="en-US" sz="1600" dirty="0">
                <a:solidFill>
                  <a:schemeClr val="tx1"/>
                </a:solidFill>
                <a:latin typeface="Arial" panose="020B0604020202020204" pitchFamily="34" charset="0"/>
                <a:cs typeface="Arial" panose="020B0604020202020204" pitchFamily="34" charset="0"/>
              </a:rPr>
              <a:t> life size dioramas vividly depict everyday life in the days before the discovery of oil. Galleries recreate scenes from the Creek, traditional Arab houses, mosques, the souk, date farms and desert and marine life.</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One of the more spectacular exhibits portrays pearl diving, including sets of pearl merchants'</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weights, scales and </a:t>
            </a:r>
            <a:r>
              <a:rPr lang="en-US" sz="1600" dirty="0" err="1">
                <a:solidFill>
                  <a:schemeClr val="tx1"/>
                </a:solidFill>
                <a:latin typeface="Arial" panose="020B0604020202020204" pitchFamily="34" charset="0"/>
                <a:cs typeface="Arial" panose="020B0604020202020204" pitchFamily="34" charset="0"/>
              </a:rPr>
              <a:t>shieves</a:t>
            </a:r>
            <a:r>
              <a:rPr lang="en-US" sz="1600" dirty="0">
                <a:solidFill>
                  <a:schemeClr val="tx1"/>
                </a:solidFill>
                <a:latin typeface="Arial" panose="020B0604020202020204" pitchFamily="34" charset="0"/>
                <a:cs typeface="Arial" panose="020B0604020202020204" pitchFamily="34" charset="0"/>
              </a:rPr>
              <a:t>. Also on display are artefacts from several excavations in the emirate, recovered from graves that date back to the third millennium B.C.</a:t>
            </a:r>
          </a:p>
          <a:p>
            <a:pPr>
              <a:buClr>
                <a:srgbClr val="C00000"/>
              </a:buClr>
              <a:buSzPct val="80000"/>
            </a:pPr>
            <a:r>
              <a:rPr lang="en-US" sz="1600" b="1" dirty="0">
                <a:solidFill>
                  <a:schemeClr val="tx1"/>
                </a:solidFill>
                <a:latin typeface="Arial" panose="020B0604020202020204" pitchFamily="34" charset="0"/>
                <a:cs typeface="Arial" panose="020B0604020202020204" pitchFamily="34" charset="0"/>
              </a:rPr>
              <a:t>Visiting Hours</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Saturday to Thursday: </a:t>
            </a:r>
            <a:r>
              <a:rPr lang="en-US" sz="1600" dirty="0" smtClean="0">
                <a:solidFill>
                  <a:schemeClr val="tx1"/>
                </a:solidFill>
                <a:latin typeface="Arial" panose="020B0604020202020204" pitchFamily="34" charset="0"/>
                <a:cs typeface="Arial" panose="020B0604020202020204" pitchFamily="34" charset="0"/>
              </a:rPr>
              <a:t>08:30-19:30 </a:t>
            </a:r>
            <a:r>
              <a:rPr lang="en-US" sz="1600" dirty="0">
                <a:solidFill>
                  <a:schemeClr val="tx1"/>
                </a:solidFill>
                <a:latin typeface="Arial" panose="020B0604020202020204" pitchFamily="34" charset="0"/>
                <a:cs typeface="Arial" panose="020B0604020202020204" pitchFamily="34" charset="0"/>
              </a:rPr>
              <a:t>daily Friday: 13:30-19:30</a:t>
            </a:r>
          </a:p>
          <a:p>
            <a:pPr>
              <a:buClr>
                <a:srgbClr val="C00000"/>
              </a:buClr>
              <a:buSzPct val="80000"/>
            </a:pPr>
            <a:r>
              <a:rPr lang="en-US" sz="1600" b="1" dirty="0">
                <a:solidFill>
                  <a:schemeClr val="tx1"/>
                </a:solidFill>
                <a:latin typeface="Arial" panose="020B0604020202020204" pitchFamily="34" charset="0"/>
                <a:cs typeface="Arial" panose="020B0604020202020204" pitchFamily="34" charset="0"/>
              </a:rPr>
              <a:t>Ramadan:</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Saturday - Thursday: </a:t>
            </a:r>
            <a:r>
              <a:rPr lang="en-US" sz="1600" dirty="0" smtClean="0">
                <a:solidFill>
                  <a:schemeClr val="tx1"/>
                </a:solidFill>
                <a:latin typeface="Arial" panose="020B0604020202020204" pitchFamily="34" charset="0"/>
                <a:cs typeface="Arial" panose="020B0604020202020204" pitchFamily="34" charset="0"/>
              </a:rPr>
              <a:t>09:00-</a:t>
            </a:r>
            <a:br>
              <a:rPr lang="en-US" sz="1600" dirty="0" smtClean="0">
                <a:solidFill>
                  <a:schemeClr val="tx1"/>
                </a:solidFill>
                <a:latin typeface="Arial" panose="020B0604020202020204" pitchFamily="34" charset="0"/>
                <a:cs typeface="Arial" panose="020B0604020202020204" pitchFamily="34" charset="0"/>
              </a:rPr>
            </a:br>
            <a:r>
              <a:rPr lang="en-US" sz="1600" dirty="0" smtClean="0">
                <a:solidFill>
                  <a:schemeClr val="tx1"/>
                </a:solidFill>
                <a:latin typeface="Arial" panose="020B0604020202020204" pitchFamily="34" charset="0"/>
                <a:cs typeface="Arial" panose="020B0604020202020204" pitchFamily="34" charset="0"/>
              </a:rPr>
              <a:t>17:00 </a:t>
            </a:r>
            <a:r>
              <a:rPr lang="en-US" sz="1600" dirty="0">
                <a:solidFill>
                  <a:schemeClr val="tx1"/>
                </a:solidFill>
                <a:latin typeface="Arial" panose="020B0604020202020204" pitchFamily="34" charset="0"/>
                <a:cs typeface="Arial" panose="020B0604020202020204" pitchFamily="34" charset="0"/>
              </a:rPr>
              <a:t>Friday: 14:00-17:00</a:t>
            </a:r>
          </a:p>
          <a:p>
            <a:pPr>
              <a:buClr>
                <a:srgbClr val="C00000"/>
              </a:buClr>
              <a:buSzPct val="80000"/>
            </a:pPr>
            <a:r>
              <a:rPr lang="en-US" sz="1600" dirty="0">
                <a:solidFill>
                  <a:schemeClr val="tx1"/>
                </a:solidFill>
                <a:latin typeface="Arial" panose="020B0604020202020204" pitchFamily="34" charset="0"/>
                <a:cs typeface="Arial" panose="020B0604020202020204" pitchFamily="34" charset="0"/>
              </a:rPr>
              <a:t>Telephone: 04-3531862</a:t>
            </a:r>
          </a:p>
        </p:txBody>
      </p:sp>
      <p:sp>
        <p:nvSpPr>
          <p:cNvPr id="6" name="Oval 5"/>
          <p:cNvSpPr/>
          <p:nvPr/>
        </p:nvSpPr>
        <p:spPr>
          <a:xfrm rot="2089674">
            <a:off x="8637214" y="1734904"/>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132098" name="Picture 2" descr="Image result for Al Fahidi Fo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7275" y="3645024"/>
            <a:ext cx="1657069" cy="1089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47151"/>
      </p:ext>
    </p:extLst>
  </p:cSld>
  <p:clrMapOvr>
    <a:masterClrMapping/>
  </p:clrMapOvr>
  <p:transition advClick="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13" name="Title 1"/>
          <p:cNvSpPr>
            <a:spLocks noGrp="1"/>
          </p:cNvSpPr>
          <p:nvPr>
            <p:ph type="title"/>
          </p:nvPr>
        </p:nvSpPr>
        <p:spPr/>
        <p:txBody>
          <a:bodyPr>
            <a:noAutofit/>
          </a:bodyPr>
          <a:lstStyle/>
          <a:p>
            <a:r>
              <a:rPr lang="en-GB" sz="3200" dirty="0" smtClean="0"/>
              <a:t>2 – Exam Questions – June 2016 – Paper 01 </a:t>
            </a:r>
            <a:endParaRPr lang="en-GB" sz="3200" b="1"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1124744"/>
            <a:ext cx="8784976" cy="5477434"/>
          </a:xfrm>
          <a:prstGeom prst="rect">
            <a:avLst/>
          </a:prstGeom>
        </p:spPr>
      </p:pic>
    </p:spTree>
    <p:extLst>
      <p:ext uri="{BB962C8B-B14F-4D97-AF65-F5344CB8AC3E}">
        <p14:creationId xmlns:p14="http://schemas.microsoft.com/office/powerpoint/2010/main" val="3807260677"/>
      </p:ext>
    </p:extLst>
  </p:cSld>
  <p:clrMapOvr>
    <a:masterClrMapping/>
  </p:clrMapOvr>
  <p:transition advClick="0"/>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a:tabLst>
                <a:tab pos="8515350" algn="r"/>
              </a:tabLst>
            </a:pPr>
            <a:r>
              <a:rPr lang="en-US" sz="2000" b="1" dirty="0">
                <a:solidFill>
                  <a:srgbClr val="C00000"/>
                </a:solidFill>
              </a:rPr>
              <a:t>Question 2</a:t>
            </a:r>
          </a:p>
          <a:p>
            <a:pPr>
              <a:tabLst>
                <a:tab pos="8515350" algn="r"/>
              </a:tabLst>
            </a:pPr>
            <a:r>
              <a:rPr lang="en-US" sz="2000" dirty="0"/>
              <a:t>Refer to Fig. 2 </a:t>
            </a:r>
            <a:r>
              <a:rPr lang="en-US" sz="2000" dirty="0" smtClean="0"/>
              <a:t>(Previous), </a:t>
            </a:r>
            <a:r>
              <a:rPr lang="en-US" sz="2000" dirty="0"/>
              <a:t>a map showing some of the world’s major features and selected </a:t>
            </a:r>
            <a:r>
              <a:rPr lang="en-US" sz="2000" dirty="0" smtClean="0"/>
              <a:t>tourist destinations</a:t>
            </a:r>
            <a:r>
              <a:rPr lang="en-US" sz="2000" dirty="0"/>
              <a:t>.</a:t>
            </a:r>
          </a:p>
          <a:p>
            <a:pPr marL="400050" indent="-400050">
              <a:buFont typeface="+mj-lt"/>
              <a:buAutoNum type="alphaLcParenR"/>
              <a:tabLst>
                <a:tab pos="8515350" algn="r"/>
              </a:tabLst>
            </a:pPr>
            <a:r>
              <a:rPr lang="en-US" sz="2000" dirty="0" smtClean="0"/>
              <a:t>Using </a:t>
            </a:r>
            <a:r>
              <a:rPr lang="en-US" sz="2000" dirty="0"/>
              <a:t>Fig. </a:t>
            </a:r>
            <a:r>
              <a:rPr lang="en-US" sz="2000" dirty="0" smtClean="0"/>
              <a:t>2, </a:t>
            </a:r>
            <a:r>
              <a:rPr lang="en-US" sz="2000" dirty="0"/>
              <a:t>complete the following table by naming each </a:t>
            </a:r>
            <a:r>
              <a:rPr lang="en-US" sz="2000" dirty="0" smtClean="0"/>
              <a:t>feature.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a:p>
            <a:pPr marL="400050" indent="-400050">
              <a:buFont typeface="+mj-lt"/>
              <a:buAutoNum type="alphaLcParenR"/>
              <a:tabLst>
                <a:tab pos="8515350" algn="r"/>
              </a:tabLst>
            </a:pPr>
            <a:r>
              <a:rPr lang="en-US" sz="2000" dirty="0" smtClean="0"/>
              <a:t>State </a:t>
            </a:r>
            <a:r>
              <a:rPr lang="en-US" sz="2000" dirty="0"/>
              <a:t>the following</a:t>
            </a:r>
            <a:r>
              <a:rPr lang="en-US" sz="2000" dirty="0" smtClean="0"/>
              <a:t>:</a:t>
            </a:r>
          </a:p>
          <a:p>
            <a:pPr marL="742950" indent="-342900">
              <a:buFont typeface="Wingdings" panose="05000000000000000000" pitchFamily="2" charset="2"/>
              <a:buChar char="§"/>
              <a:tabLst>
                <a:tab pos="8515350" algn="r"/>
              </a:tabLst>
            </a:pPr>
            <a:r>
              <a:rPr lang="en-US" sz="2000" dirty="0" smtClean="0"/>
              <a:t>the </a:t>
            </a:r>
            <a:r>
              <a:rPr lang="en-US" sz="2000" dirty="0"/>
              <a:t>term that best describes the climatic conditions in </a:t>
            </a:r>
            <a:r>
              <a:rPr lang="en-US" sz="2000" dirty="0" smtClean="0"/>
              <a:t>Singapore</a:t>
            </a:r>
          </a:p>
          <a:p>
            <a:pPr marL="742950" indent="-342900">
              <a:buFont typeface="Wingdings" panose="05000000000000000000" pitchFamily="2" charset="2"/>
              <a:buChar char="§"/>
              <a:tabLst>
                <a:tab pos="8515350" algn="r"/>
              </a:tabLst>
            </a:pPr>
            <a:r>
              <a:rPr lang="en-US" sz="2000" dirty="0" smtClean="0"/>
              <a:t>whether </a:t>
            </a:r>
            <a:r>
              <a:rPr lang="en-US" sz="2000" dirty="0"/>
              <a:t>average July temperatures in Auckland will be higher or lower than </a:t>
            </a:r>
            <a:r>
              <a:rPr lang="en-US" sz="2000" dirty="0" smtClean="0"/>
              <a:t>average January temperatures</a:t>
            </a:r>
          </a:p>
          <a:p>
            <a:pPr marL="742950" indent="-342900">
              <a:buFont typeface="Wingdings" panose="05000000000000000000" pitchFamily="2" charset="2"/>
              <a:buChar char="§"/>
              <a:tabLst>
                <a:tab pos="8515350" algn="r"/>
              </a:tabLst>
            </a:pPr>
            <a:r>
              <a:rPr lang="en-US" sz="2000" dirty="0" smtClean="0"/>
              <a:t>whether </a:t>
            </a:r>
            <a:r>
              <a:rPr lang="en-US" sz="2000" dirty="0"/>
              <a:t>local time in Berlin is in advance of or behind local time in Rio de </a:t>
            </a:r>
            <a:r>
              <a:rPr lang="en-US" sz="2000" dirty="0" smtClean="0"/>
              <a:t>Janeiro</a:t>
            </a:r>
            <a:endParaRPr lang="en-US" sz="2000" dirty="0"/>
          </a:p>
          <a:p>
            <a:pPr marL="742950" indent="-342900">
              <a:buFont typeface="Wingdings" panose="05000000000000000000" pitchFamily="2" charset="2"/>
              <a:buChar char="§"/>
              <a:tabLst>
                <a:tab pos="8515350" algn="r"/>
              </a:tabLst>
            </a:pPr>
            <a:r>
              <a:rPr lang="en-US" sz="2000" dirty="0" smtClean="0"/>
              <a:t>whether </a:t>
            </a:r>
            <a:r>
              <a:rPr lang="en-US" sz="2000" dirty="0"/>
              <a:t>tourists visiting the Maldives are at risk or not at risk from tropical </a:t>
            </a:r>
            <a:r>
              <a:rPr lang="en-US" sz="2000" dirty="0" smtClean="0"/>
              <a:t>storms between </a:t>
            </a:r>
            <a:r>
              <a:rPr lang="en-US" sz="2000" dirty="0"/>
              <a:t>May and </a:t>
            </a:r>
            <a:r>
              <a:rPr lang="en-US" sz="2000" dirty="0" smtClean="0"/>
              <a:t>November	[4]</a:t>
            </a:r>
          </a:p>
        </p:txBody>
      </p:sp>
      <p:sp>
        <p:nvSpPr>
          <p:cNvPr id="9" name="Title 1"/>
          <p:cNvSpPr>
            <a:spLocks noGrp="1"/>
          </p:cNvSpPr>
          <p:nvPr>
            <p:ph type="title"/>
          </p:nvPr>
        </p:nvSpPr>
        <p:spPr>
          <a:xfrm>
            <a:off x="35496" y="44624"/>
            <a:ext cx="7632848" cy="648072"/>
          </a:xfrm>
        </p:spPr>
        <p:txBody>
          <a:bodyPr>
            <a:noAutofit/>
          </a:bodyPr>
          <a:lstStyle/>
          <a:p>
            <a:r>
              <a:rPr lang="en-GB" sz="3200" dirty="0" smtClean="0"/>
              <a:t>2 – Exam Questions – June 2016 – Paper 01 </a:t>
            </a:r>
            <a:endParaRPr lang="en-GB" sz="32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567337108"/>
              </p:ext>
            </p:extLst>
          </p:nvPr>
        </p:nvGraphicFramePr>
        <p:xfrm>
          <a:off x="191428" y="2521704"/>
          <a:ext cx="8701052" cy="1584960"/>
        </p:xfrm>
        <a:graphic>
          <a:graphicData uri="http://schemas.openxmlformats.org/drawingml/2006/table">
            <a:tbl>
              <a:tblPr firstRow="1" bandRow="1">
                <a:tableStyleId>{5C22544A-7EE6-4342-B048-85BDC9FD1C3A}</a:tableStyleId>
              </a:tblPr>
              <a:tblGrid>
                <a:gridCol w="1932300"/>
                <a:gridCol w="6768752"/>
              </a:tblGrid>
              <a:tr h="370840">
                <a:tc>
                  <a:txBody>
                    <a:bodyPr/>
                    <a:lstStyle/>
                    <a:p>
                      <a:r>
                        <a:rPr lang="en-US" sz="2000" dirty="0" smtClean="0">
                          <a:latin typeface="Arial" panose="020B0604020202020204" pitchFamily="34" charset="0"/>
                          <a:cs typeface="Arial" panose="020B0604020202020204" pitchFamily="34" charset="0"/>
                        </a:rPr>
                        <a:t>Feature</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Name</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Continent A</a:t>
                      </a:r>
                      <a:endParaRPr lang="en-US" sz="2000" dirty="0">
                        <a:latin typeface="Arial" panose="020B0604020202020204" pitchFamily="34" charset="0"/>
                        <a:cs typeface="Arial" panose="020B0604020202020204" pitchFamily="34" charset="0"/>
                      </a:endParaRPr>
                    </a:p>
                  </a:txBody>
                  <a:tcPr/>
                </a:tc>
                <a:tc>
                  <a:txBody>
                    <a:bodyPr/>
                    <a:lstStyle/>
                    <a:p>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Land Mass B</a:t>
                      </a:r>
                      <a:endParaRPr lang="en-US" sz="2000" dirty="0">
                        <a:latin typeface="Arial" panose="020B0604020202020204" pitchFamily="34" charset="0"/>
                        <a:cs typeface="Arial" panose="020B0604020202020204" pitchFamily="34" charset="0"/>
                      </a:endParaRPr>
                    </a:p>
                  </a:txBody>
                  <a:tcPr/>
                </a:tc>
                <a:tc>
                  <a:txBody>
                    <a:bodyPr/>
                    <a:lstStyle/>
                    <a:p>
                      <a:endParaRPr lang="en-US" sz="200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Ocean C</a:t>
                      </a:r>
                      <a:endParaRPr lang="en-US" sz="2000" dirty="0">
                        <a:latin typeface="Arial" panose="020B0604020202020204" pitchFamily="34" charset="0"/>
                        <a:cs typeface="Arial" panose="020B0604020202020204" pitchFamily="34" charset="0"/>
                      </a:endParaRPr>
                    </a:p>
                  </a:txBody>
                  <a:tcPr/>
                </a:tc>
                <a:tc>
                  <a:txBody>
                    <a:bodyPr/>
                    <a:lstStyle/>
                    <a:p>
                      <a:endParaRPr lang="en-US"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3001021"/>
      </p:ext>
    </p:extLst>
  </p:cSld>
  <p:clrMapOvr>
    <a:masterClrMapping/>
  </p:clrMapOvr>
  <p:transition advClick="0"/>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a:tabLst>
                <a:tab pos="8515350" algn="r"/>
              </a:tabLst>
            </a:pPr>
            <a:r>
              <a:rPr lang="en-US" b="1" dirty="0">
                <a:solidFill>
                  <a:srgbClr val="C00000"/>
                </a:solidFill>
              </a:rPr>
              <a:t>Question 2</a:t>
            </a:r>
          </a:p>
          <a:p>
            <a:pPr marL="400050" indent="-400050">
              <a:buFont typeface="+mj-lt"/>
              <a:buAutoNum type="alphaLcParenR" startAt="3"/>
              <a:tabLst>
                <a:tab pos="8515350" algn="r"/>
              </a:tabLst>
            </a:pPr>
            <a:r>
              <a:rPr lang="en-US" dirty="0" smtClean="0"/>
              <a:t>Jamaica </a:t>
            </a:r>
            <a:r>
              <a:rPr lang="en-US" dirty="0"/>
              <a:t>is a popular tourist destination shown in Fig. 2 (Insert). It regularly attracts </a:t>
            </a:r>
            <a:r>
              <a:rPr lang="en-US" dirty="0" smtClean="0"/>
              <a:t>over 1.5 </a:t>
            </a:r>
            <a:r>
              <a:rPr lang="en-US" dirty="0"/>
              <a:t>million visitors a year from the USA and </a:t>
            </a:r>
            <a:r>
              <a:rPr lang="en-US" dirty="0" smtClean="0"/>
              <a:t>Canada. Explain </a:t>
            </a:r>
            <a:r>
              <a:rPr lang="en-US" dirty="0"/>
              <a:t>how each of the following is likely to influence this trend</a:t>
            </a:r>
            <a:r>
              <a:rPr lang="en-US" dirty="0" smtClean="0"/>
              <a:t>.</a:t>
            </a:r>
          </a:p>
          <a:p>
            <a:pPr marL="800100" indent="-400050">
              <a:buFont typeface="Arial" panose="020B0604020202020204" pitchFamily="34" charset="0"/>
              <a:buChar char="•"/>
              <a:tabLst>
                <a:tab pos="8515350" algn="r"/>
              </a:tabLst>
            </a:pPr>
            <a:r>
              <a:rPr lang="en-US" dirty="0" smtClean="0"/>
              <a:t>Jamaica’s </a:t>
            </a:r>
            <a:r>
              <a:rPr lang="en-US" dirty="0"/>
              <a:t>geographical position in the </a:t>
            </a:r>
            <a:r>
              <a:rPr lang="en-US" dirty="0" smtClean="0"/>
              <a:t>world	[2]</a:t>
            </a:r>
            <a:endParaRPr lang="en-US" dirty="0"/>
          </a:p>
          <a:p>
            <a:pPr marL="800100" indent="-400050">
              <a:buFont typeface="Arial" panose="020B0604020202020204" pitchFamily="34" charset="0"/>
              <a:buChar char="•"/>
              <a:tabLst>
                <a:tab pos="8515350" algn="r"/>
              </a:tabLst>
            </a:pPr>
            <a:r>
              <a:rPr lang="en-US" dirty="0" smtClean="0"/>
              <a:t>Jamaica’s climate</a:t>
            </a:r>
            <a:r>
              <a:rPr lang="en-US" dirty="0"/>
              <a:t>	</a:t>
            </a:r>
            <a:r>
              <a:rPr lang="en-US" dirty="0" smtClean="0"/>
              <a:t>[2]</a:t>
            </a:r>
          </a:p>
          <a:p>
            <a:pPr marL="400050" indent="-400050">
              <a:buFont typeface="+mj-lt"/>
              <a:buAutoNum type="alphaLcParenR" startAt="5"/>
              <a:tabLst>
                <a:tab pos="8515350" algn="r"/>
              </a:tabLst>
            </a:pPr>
            <a:r>
              <a:rPr lang="en-US" dirty="0" smtClean="0"/>
              <a:t>Jamaica </a:t>
            </a:r>
            <a:r>
              <a:rPr lang="en-US" dirty="0"/>
              <a:t>is famous for its ‘Reggae’ music. Many destinations offer opportunities for visitors </a:t>
            </a:r>
            <a:r>
              <a:rPr lang="en-US" dirty="0" smtClean="0"/>
              <a:t>to enjoy </a:t>
            </a:r>
            <a:r>
              <a:rPr lang="en-US" dirty="0"/>
              <a:t>music, dance or other types of performance in a cultural </a:t>
            </a:r>
            <a:r>
              <a:rPr lang="en-US" dirty="0" smtClean="0"/>
              <a:t>setting.</a:t>
            </a:r>
            <a:br>
              <a:rPr lang="en-US" dirty="0" smtClean="0"/>
            </a:br>
            <a:r>
              <a:rPr lang="en-US" dirty="0" smtClean="0"/>
              <a:t>With </a:t>
            </a:r>
            <a:r>
              <a:rPr lang="en-US" dirty="0"/>
              <a:t>reference to one example, assess the appeal of a cultural performance to </a:t>
            </a:r>
            <a:r>
              <a:rPr lang="en-US" dirty="0" smtClean="0"/>
              <a:t>tourists.</a:t>
            </a:r>
            <a:br>
              <a:rPr lang="en-US" dirty="0" smtClean="0"/>
            </a:br>
            <a:r>
              <a:rPr lang="en-US" dirty="0" smtClean="0"/>
              <a:t>Chosen example __________________________________________________</a:t>
            </a:r>
            <a:br>
              <a:rPr lang="en-US" dirty="0" smtClean="0"/>
            </a:br>
            <a:r>
              <a:rPr lang="en-US" dirty="0" smtClean="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[6]</a:t>
            </a:r>
            <a:endParaRPr lang="en-US" dirty="0"/>
          </a:p>
        </p:txBody>
      </p:sp>
      <p:sp>
        <p:nvSpPr>
          <p:cNvPr id="9" name="Title 1"/>
          <p:cNvSpPr>
            <a:spLocks noGrp="1"/>
          </p:cNvSpPr>
          <p:nvPr>
            <p:ph type="title"/>
          </p:nvPr>
        </p:nvSpPr>
        <p:spPr>
          <a:xfrm>
            <a:off x="35496" y="44624"/>
            <a:ext cx="7632848" cy="648072"/>
          </a:xfrm>
        </p:spPr>
        <p:txBody>
          <a:bodyPr>
            <a:noAutofit/>
          </a:bodyPr>
          <a:lstStyle/>
          <a:p>
            <a:r>
              <a:rPr lang="en-GB" sz="3200" dirty="0" smtClean="0"/>
              <a:t>2 – Exam Questions – June 2016 – Paper 01 </a:t>
            </a:r>
            <a:endParaRPr lang="en-GB" sz="3200" b="1" dirty="0" smtClean="0"/>
          </a:p>
        </p:txBody>
      </p:sp>
    </p:spTree>
    <p:extLst>
      <p:ext uri="{BB962C8B-B14F-4D97-AF65-F5344CB8AC3E}">
        <p14:creationId xmlns:p14="http://schemas.microsoft.com/office/powerpoint/2010/main" val="350369163"/>
      </p:ext>
    </p:extLst>
  </p:cSld>
  <p:clrMapOvr>
    <a:masterClrMapping/>
  </p:clrMapOvr>
  <p:transition advClick="0"/>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6207090" cy="5586145"/>
          </a:xfrm>
          <a:prstGeom prst="rect">
            <a:avLst/>
          </a:prstGeom>
        </p:spPr>
        <p:txBody>
          <a:bodyPr wrap="square">
            <a:spAutoFit/>
          </a:bodyPr>
          <a:lstStyle/>
          <a:p>
            <a:pPr>
              <a:tabLst>
                <a:tab pos="8515350" algn="r"/>
              </a:tabLst>
            </a:pPr>
            <a:r>
              <a:rPr lang="en-US" sz="1700" b="1" dirty="0">
                <a:solidFill>
                  <a:srgbClr val="C00000"/>
                </a:solidFill>
              </a:rPr>
              <a:t>Question </a:t>
            </a:r>
            <a:r>
              <a:rPr lang="en-US" sz="1700" b="1" dirty="0" smtClean="0">
                <a:solidFill>
                  <a:srgbClr val="C00000"/>
                </a:solidFill>
              </a:rPr>
              <a:t>4</a:t>
            </a:r>
            <a:endParaRPr lang="en-US" sz="1700" b="1" dirty="0">
              <a:solidFill>
                <a:srgbClr val="C00000"/>
              </a:solidFill>
            </a:endParaRPr>
          </a:p>
          <a:p>
            <a:pPr>
              <a:tabLst>
                <a:tab pos="8515350" algn="r"/>
              </a:tabLst>
            </a:pPr>
            <a:r>
              <a:rPr lang="en-US" sz="1700" dirty="0"/>
              <a:t>Goulding’s Tours offer a variety of tours of the </a:t>
            </a:r>
            <a:r>
              <a:rPr lang="en-US" sz="1700" dirty="0" smtClean="0"/>
              <a:t>Monument </a:t>
            </a:r>
            <a:r>
              <a:rPr lang="en-US" sz="1700" dirty="0"/>
              <a:t>Valley Tribal Park area, also known </a:t>
            </a:r>
            <a:r>
              <a:rPr lang="en-US" sz="1700" dirty="0" smtClean="0"/>
              <a:t>as the “</a:t>
            </a:r>
            <a:r>
              <a:rPr lang="en-US" sz="1700" dirty="0"/>
              <a:t>Land of Long Shadows”.</a:t>
            </a:r>
          </a:p>
          <a:p>
            <a:pPr>
              <a:tabLst>
                <a:tab pos="8515350" algn="r"/>
              </a:tabLst>
            </a:pPr>
            <a:r>
              <a:rPr lang="en-US" sz="1700" dirty="0"/>
              <a:t>Tour vehicles are modern, clean and well-maintained </a:t>
            </a:r>
            <a:r>
              <a:rPr lang="en-US" sz="1700" dirty="0" smtClean="0"/>
              <a:t>for </a:t>
            </a:r>
            <a:r>
              <a:rPr lang="en-US" sz="1700" dirty="0"/>
              <a:t>guest safety and comfort. The </a:t>
            </a:r>
            <a:r>
              <a:rPr lang="en-US" sz="1700" dirty="0" err="1" smtClean="0"/>
              <a:t>openair</a:t>
            </a:r>
            <a:r>
              <a:rPr lang="en-US" sz="1700" dirty="0" smtClean="0"/>
              <a:t> vehicles </a:t>
            </a:r>
            <a:r>
              <a:rPr lang="en-US" sz="1700" dirty="0"/>
              <a:t>in their fleet come equipped with large transparent flaps that can be quickly put </a:t>
            </a:r>
            <a:r>
              <a:rPr lang="en-US" sz="1700" dirty="0" smtClean="0"/>
              <a:t>in place </a:t>
            </a:r>
            <a:r>
              <a:rPr lang="en-US" sz="1700" dirty="0"/>
              <a:t>in case of bad weather such as dust and rain storms.</a:t>
            </a:r>
          </a:p>
          <a:p>
            <a:pPr>
              <a:tabLst>
                <a:tab pos="8515350" algn="r"/>
              </a:tabLst>
            </a:pPr>
            <a:r>
              <a:rPr lang="en-US" sz="1700" dirty="0"/>
              <a:t>All guides are local Navajo Indians who grew up in and around the Monument Valley area.</a:t>
            </a:r>
          </a:p>
          <a:p>
            <a:pPr>
              <a:tabLst>
                <a:tab pos="8515350" algn="r"/>
              </a:tabLst>
            </a:pPr>
            <a:r>
              <a:rPr lang="en-US" sz="1700" dirty="0"/>
              <a:t>During the tours, the guides share their local knowledge about the valley and its various </a:t>
            </a:r>
            <a:r>
              <a:rPr lang="en-US" sz="1700" dirty="0" smtClean="0"/>
              <a:t>areas of </a:t>
            </a:r>
            <a:r>
              <a:rPr lang="en-US" sz="1700" dirty="0"/>
              <a:t>interest. They are proud of their heritage and are more than happy to share stories </a:t>
            </a:r>
            <a:r>
              <a:rPr lang="en-US" sz="1700" dirty="0" smtClean="0"/>
              <a:t>about their </a:t>
            </a:r>
            <a:r>
              <a:rPr lang="en-US" sz="1700" dirty="0"/>
              <a:t>culture and history.</a:t>
            </a:r>
          </a:p>
          <a:p>
            <a:pPr>
              <a:tabLst>
                <a:tab pos="8515350" algn="r"/>
              </a:tabLst>
            </a:pPr>
            <a:r>
              <a:rPr lang="en-US" sz="1700" dirty="0"/>
              <a:t>During the tour guests have the opportunity to stop and look at the landscape, made famous </a:t>
            </a:r>
            <a:r>
              <a:rPr lang="en-US" sz="1700" dirty="0" smtClean="0"/>
              <a:t>in a </a:t>
            </a:r>
            <a:r>
              <a:rPr lang="en-US" sz="1700" dirty="0"/>
              <a:t>series of Hollywood cowboy films.</a:t>
            </a:r>
          </a:p>
          <a:p>
            <a:pPr>
              <a:tabLst>
                <a:tab pos="8515350" algn="r"/>
              </a:tabLst>
            </a:pPr>
            <a:r>
              <a:rPr lang="en-US" sz="1700" dirty="0"/>
              <a:t>Part of the company’s mission is to educate and entertain each guest. They show a way of </a:t>
            </a:r>
            <a:r>
              <a:rPr lang="en-US" sz="1700" dirty="0" smtClean="0"/>
              <a:t>life that </a:t>
            </a:r>
            <a:r>
              <a:rPr lang="en-US" sz="1700" dirty="0"/>
              <a:t>is disappearing. They also encourage visitors to respect the local Navajo and their way </a:t>
            </a:r>
            <a:r>
              <a:rPr lang="en-US" sz="1700" dirty="0" smtClean="0"/>
              <a:t>of life</a:t>
            </a:r>
            <a:r>
              <a:rPr lang="en-US" sz="1700" dirty="0"/>
              <a:t>.</a:t>
            </a:r>
          </a:p>
        </p:txBody>
      </p:sp>
      <p:sp>
        <p:nvSpPr>
          <p:cNvPr id="9" name="Title 1"/>
          <p:cNvSpPr>
            <a:spLocks noGrp="1"/>
          </p:cNvSpPr>
          <p:nvPr>
            <p:ph type="title"/>
          </p:nvPr>
        </p:nvSpPr>
        <p:spPr>
          <a:xfrm>
            <a:off x="35496" y="44624"/>
            <a:ext cx="7632848" cy="648072"/>
          </a:xfrm>
        </p:spPr>
        <p:txBody>
          <a:bodyPr>
            <a:noAutofit/>
          </a:bodyPr>
          <a:lstStyle/>
          <a:p>
            <a:r>
              <a:rPr lang="en-GB" sz="3200" dirty="0" smtClean="0"/>
              <a:t>2 – Exam Questions – June 2016 – Paper 01 </a:t>
            </a:r>
            <a:endParaRPr lang="en-GB" sz="3200" b="1" dirty="0" smtClean="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2200" y="1147986"/>
            <a:ext cx="2520280" cy="1529863"/>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2200" y="3761624"/>
            <a:ext cx="2521768" cy="1755608"/>
          </a:xfrm>
          <a:prstGeom prst="rect">
            <a:avLst/>
          </a:prstGeom>
        </p:spPr>
      </p:pic>
    </p:spTree>
    <p:extLst>
      <p:ext uri="{BB962C8B-B14F-4D97-AF65-F5344CB8AC3E}">
        <p14:creationId xmlns:p14="http://schemas.microsoft.com/office/powerpoint/2010/main" val="173521485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3528392" cy="5262979"/>
          </a:xfrm>
          <a:prstGeom prst="rect">
            <a:avLst/>
          </a:prstGeom>
        </p:spPr>
        <p:txBody>
          <a:bodyPr wrap="square">
            <a:spAutoFit/>
          </a:bodyPr>
          <a:lstStyle/>
          <a:p>
            <a:pPr marL="401638" indent="-401638">
              <a:buClr>
                <a:srgbClr val="0070C0"/>
              </a:buClr>
            </a:pPr>
            <a:r>
              <a:rPr lang="en-US" sz="2400" b="1" dirty="0">
                <a:solidFill>
                  <a:srgbClr val="C00000"/>
                </a:solidFill>
              </a:rPr>
              <a:t>Introduction</a:t>
            </a:r>
          </a:p>
          <a:p>
            <a:pPr marL="347663" indent="-347663">
              <a:buClr>
                <a:srgbClr val="0070C0"/>
              </a:buClr>
              <a:buSzPct val="80000"/>
              <a:buFont typeface="Arial" panose="020B0604020202020204" pitchFamily="34" charset="0"/>
              <a:buChar char="►"/>
            </a:pPr>
            <a:r>
              <a:rPr lang="en-US" sz="2400" dirty="0"/>
              <a:t>We have seen in the previous chapter that tourism is growing and it is now forecast that by the year 2020 substantial further growth will have taken place. </a:t>
            </a:r>
            <a:endParaRPr lang="en-US" sz="2400" dirty="0" smtClean="0"/>
          </a:p>
          <a:p>
            <a:pPr marL="347663" indent="-347663">
              <a:buClr>
                <a:srgbClr val="0070C0"/>
              </a:buClr>
              <a:buSzPct val="80000"/>
              <a:buFont typeface="Arial" panose="020B0604020202020204" pitchFamily="34" charset="0"/>
              <a:buChar char="►"/>
            </a:pPr>
            <a:r>
              <a:rPr lang="en-US" sz="2400" dirty="0" smtClean="0"/>
              <a:t>Furthermore</a:t>
            </a:r>
            <a:r>
              <a:rPr lang="en-US" sz="2400" dirty="0"/>
              <a:t>, this growth will take place in all the regions in the world as indicated in Fig. </a:t>
            </a:r>
            <a:r>
              <a:rPr lang="en-US" sz="2400" b="1" dirty="0"/>
              <a:t>2.1</a:t>
            </a:r>
            <a:endParaRPr lang="en-US" sz="2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54</a:t>
            </a:r>
            <a:endParaRPr lang="en-GB" sz="1400" b="1" dirty="0">
              <a:latin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567294206"/>
              </p:ext>
            </p:extLst>
          </p:nvPr>
        </p:nvGraphicFramePr>
        <p:xfrm>
          <a:off x="3707904" y="1158736"/>
          <a:ext cx="5184575" cy="2865120"/>
        </p:xfrm>
        <a:graphic>
          <a:graphicData uri="http://schemas.openxmlformats.org/drawingml/2006/table">
            <a:tbl>
              <a:tblPr firstRow="1" bandRow="1">
                <a:tableStyleId>{5C22544A-7EE6-4342-B048-85BDC9FD1C3A}</a:tableStyleId>
              </a:tblPr>
              <a:tblGrid>
                <a:gridCol w="1440160"/>
                <a:gridCol w="864096"/>
                <a:gridCol w="1008112"/>
                <a:gridCol w="1872207"/>
              </a:tblGrid>
              <a:tr h="370840">
                <a:tc>
                  <a:txBody>
                    <a:bodyPr/>
                    <a:lstStyle/>
                    <a:p>
                      <a:r>
                        <a:rPr lang="en-US" dirty="0" smtClean="0">
                          <a:latin typeface="Arial" panose="020B0604020202020204" pitchFamily="34" charset="0"/>
                          <a:cs typeface="Arial" panose="020B0604020202020204" pitchFamily="34" charset="0"/>
                        </a:rPr>
                        <a:t>Region</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1995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2009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2020 (Forecast)</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Europe</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338</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460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717</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Asia and Pacific</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85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180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416</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Americas</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109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140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282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Middle East</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52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69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Africa</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48</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77</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World total</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565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880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1561</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3707904" y="4077072"/>
            <a:ext cx="5184575" cy="646331"/>
          </a:xfrm>
          <a:prstGeom prst="rect">
            <a:avLst/>
          </a:prstGeom>
        </p:spPr>
        <p:txBody>
          <a:bodyPr wrap="square">
            <a:spAutoFit/>
          </a:bodyPr>
          <a:lstStyle/>
          <a:p>
            <a:pPr indent="347663">
              <a:buClr>
                <a:srgbClr val="C00000"/>
              </a:buClr>
              <a:buSzPct val="80000"/>
              <a:buFont typeface="Arial" panose="020B0604020202020204" pitchFamily="34" charset="0"/>
              <a:buChar char="▲"/>
            </a:pPr>
            <a:r>
              <a:rPr lang="en-US" b="1" dirty="0"/>
              <a:t>Fig. 2.1 </a:t>
            </a:r>
            <a:r>
              <a:rPr lang="en-US" b="1" dirty="0" smtClean="0"/>
              <a:t>- </a:t>
            </a:r>
            <a:r>
              <a:rPr lang="en-US" dirty="0" smtClean="0"/>
              <a:t>International </a:t>
            </a:r>
            <a:r>
              <a:rPr lang="en-US" dirty="0"/>
              <a:t>tourist arrivals by region in millions</a:t>
            </a:r>
          </a:p>
        </p:txBody>
      </p:sp>
      <p:pic>
        <p:nvPicPr>
          <p:cNvPr id="3078" name="Picture 6" descr="Image result for growth in world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51" t="10636" r="1855"/>
          <a:stretch/>
        </p:blipFill>
        <p:spPr bwMode="auto">
          <a:xfrm>
            <a:off x="4629906" y="4723403"/>
            <a:ext cx="4262573" cy="1945957"/>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Tree>
    <p:extLst>
      <p:ext uri="{BB962C8B-B14F-4D97-AF65-F5344CB8AC3E}">
        <p14:creationId xmlns:p14="http://schemas.microsoft.com/office/powerpoint/2010/main" val="1790284876"/>
      </p:ext>
    </p:extLst>
  </p:cSld>
  <p:clrMapOvr>
    <a:masterClrMapping/>
  </p:clrMapOvr>
  <p:transition advClick="0"/>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93</a:t>
            </a:r>
            <a:endParaRPr lang="en-GB" sz="1400" b="1" dirty="0">
              <a:latin typeface="Calibri" panose="020F0502020204030204" pitchFamily="34" charset="0"/>
            </a:endParaRPr>
          </a:p>
        </p:txBody>
      </p:sp>
      <p:sp>
        <p:nvSpPr>
          <p:cNvPr id="7" name="Rectangle 6"/>
          <p:cNvSpPr/>
          <p:nvPr/>
        </p:nvSpPr>
        <p:spPr>
          <a:xfrm>
            <a:off x="165110" y="1124744"/>
            <a:ext cx="8727370" cy="5509200"/>
          </a:xfrm>
          <a:prstGeom prst="rect">
            <a:avLst/>
          </a:prstGeom>
        </p:spPr>
        <p:txBody>
          <a:bodyPr wrap="square">
            <a:spAutoFit/>
          </a:bodyPr>
          <a:lstStyle/>
          <a:p>
            <a:pPr>
              <a:tabLst>
                <a:tab pos="8515350" algn="r"/>
              </a:tabLst>
            </a:pPr>
            <a:r>
              <a:rPr lang="en-US" sz="2200" b="1" dirty="0">
                <a:solidFill>
                  <a:srgbClr val="C00000"/>
                </a:solidFill>
              </a:rPr>
              <a:t>Question </a:t>
            </a:r>
            <a:r>
              <a:rPr lang="en-US" sz="2200" b="1" dirty="0" smtClean="0">
                <a:solidFill>
                  <a:srgbClr val="C00000"/>
                </a:solidFill>
              </a:rPr>
              <a:t>4</a:t>
            </a:r>
            <a:endParaRPr lang="en-US" sz="2200" b="1" dirty="0">
              <a:solidFill>
                <a:srgbClr val="C00000"/>
              </a:solidFill>
            </a:endParaRPr>
          </a:p>
          <a:p>
            <a:pPr>
              <a:tabLst>
                <a:tab pos="8515350" algn="r"/>
              </a:tabLst>
            </a:pPr>
            <a:r>
              <a:rPr lang="en-US" sz="2200" dirty="0"/>
              <a:t>Refer to Fig. 4 (Insert), information about Goulding’s Tours in Monument Valley, Utah, USA</a:t>
            </a:r>
            <a:r>
              <a:rPr lang="en-US" sz="2200" dirty="0" smtClean="0"/>
              <a:t>.</a:t>
            </a:r>
          </a:p>
          <a:p>
            <a:pPr marL="457200" indent="-457200">
              <a:buFont typeface="+mj-lt"/>
              <a:buAutoNum type="alphaLcParenR"/>
              <a:tabLst>
                <a:tab pos="8515350" algn="r"/>
              </a:tabLst>
            </a:pPr>
            <a:r>
              <a:rPr lang="en-US" sz="2200" dirty="0" smtClean="0"/>
              <a:t>State </a:t>
            </a:r>
            <a:r>
              <a:rPr lang="en-US" sz="2200" dirty="0"/>
              <a:t>three types of special interest tourist likely to visit Monument Valley</a:t>
            </a:r>
            <a:r>
              <a:rPr lang="en-US" sz="2200" dirty="0" smtClean="0"/>
              <a:t>.	[</a:t>
            </a:r>
            <a:r>
              <a:rPr lang="en-US" sz="2200" dirty="0"/>
              <a:t>3]</a:t>
            </a:r>
          </a:p>
          <a:p>
            <a:pPr marL="457200" indent="-457200">
              <a:buFont typeface="+mj-lt"/>
              <a:buAutoNum type="alphaLcParenR" startAt="2"/>
              <a:tabLst>
                <a:tab pos="8515350" algn="r"/>
              </a:tabLst>
            </a:pPr>
            <a:r>
              <a:rPr lang="en-US" sz="2200" dirty="0" smtClean="0"/>
              <a:t>Monument </a:t>
            </a:r>
            <a:r>
              <a:rPr lang="en-US" sz="2200" dirty="0"/>
              <a:t>Valley is a semi-arid environment with very hot summer </a:t>
            </a:r>
            <a:r>
              <a:rPr lang="en-US" sz="2200" dirty="0" smtClean="0"/>
              <a:t>temperatures.</a:t>
            </a:r>
            <a:br>
              <a:rPr lang="en-US" sz="2200" dirty="0" smtClean="0"/>
            </a:br>
            <a:r>
              <a:rPr lang="en-US" sz="2200" dirty="0" smtClean="0"/>
              <a:t>With </a:t>
            </a:r>
            <a:r>
              <a:rPr lang="en-US" sz="2200" dirty="0"/>
              <a:t>reference to Fig. 4 (Insert), identify and explain the two ways in which the tour </a:t>
            </a:r>
            <a:r>
              <a:rPr lang="en-US" sz="2200" dirty="0" smtClean="0"/>
              <a:t>vehicles are </a:t>
            </a:r>
            <a:r>
              <a:rPr lang="en-US" sz="2200" dirty="0"/>
              <a:t>suitable for this climate</a:t>
            </a:r>
            <a:r>
              <a:rPr lang="en-US" sz="2200" dirty="0" smtClean="0"/>
              <a:t>.	[</a:t>
            </a:r>
            <a:r>
              <a:rPr lang="en-US" sz="2200" dirty="0"/>
              <a:t>4</a:t>
            </a:r>
            <a:r>
              <a:rPr lang="en-US" sz="2200" dirty="0" smtClean="0"/>
              <a:t>]</a:t>
            </a:r>
          </a:p>
          <a:p>
            <a:pPr marL="457200" indent="-457200">
              <a:buFont typeface="+mj-lt"/>
              <a:buAutoNum type="alphaLcParenR" startAt="2"/>
              <a:tabLst>
                <a:tab pos="8515350" algn="r"/>
              </a:tabLst>
            </a:pPr>
            <a:r>
              <a:rPr lang="en-US" sz="2200" dirty="0" smtClean="0"/>
              <a:t>Using </a:t>
            </a:r>
            <a:r>
              <a:rPr lang="en-US" sz="2200" dirty="0"/>
              <a:t>information from Fig. 4 (Insert), identify and explain two ways in which Goulding’s </a:t>
            </a:r>
            <a:r>
              <a:rPr lang="en-US" sz="2200" dirty="0" smtClean="0"/>
              <a:t>Tours has </a:t>
            </a:r>
            <a:r>
              <a:rPr lang="en-US" sz="2200" dirty="0"/>
              <a:t>a positive socio-cultural impact on the destination</a:t>
            </a:r>
            <a:r>
              <a:rPr lang="en-US" sz="2200" dirty="0" smtClean="0"/>
              <a:t>.	[6]</a:t>
            </a:r>
          </a:p>
          <a:p>
            <a:pPr marL="457200" indent="-457200">
              <a:buFont typeface="+mj-lt"/>
              <a:buAutoNum type="alphaLcParenR" startAt="2"/>
              <a:tabLst>
                <a:tab pos="8515350" algn="r"/>
              </a:tabLst>
            </a:pPr>
            <a:r>
              <a:rPr lang="en-US" sz="2200" dirty="0"/>
              <a:t>Many destinations have natural landscape features that have become tourist </a:t>
            </a:r>
            <a:r>
              <a:rPr lang="en-US" sz="2200" dirty="0" smtClean="0"/>
              <a:t>attractions.</a:t>
            </a:r>
            <a:br>
              <a:rPr lang="en-US" sz="2200" dirty="0" smtClean="0"/>
            </a:br>
            <a:r>
              <a:rPr lang="en-US" sz="2200" dirty="0" smtClean="0"/>
              <a:t>Describe </a:t>
            </a:r>
            <a:r>
              <a:rPr lang="en-US" sz="2200" dirty="0"/>
              <a:t>three ways in which such locations have been made accessible to visitors</a:t>
            </a:r>
            <a:r>
              <a:rPr lang="en-US" sz="2200" dirty="0" smtClean="0"/>
              <a:t>.	[6]</a:t>
            </a:r>
          </a:p>
        </p:txBody>
      </p:sp>
      <p:sp>
        <p:nvSpPr>
          <p:cNvPr id="9" name="Title 1"/>
          <p:cNvSpPr>
            <a:spLocks noGrp="1"/>
          </p:cNvSpPr>
          <p:nvPr>
            <p:ph type="title"/>
          </p:nvPr>
        </p:nvSpPr>
        <p:spPr>
          <a:xfrm>
            <a:off x="35496" y="44624"/>
            <a:ext cx="7632848" cy="648072"/>
          </a:xfrm>
        </p:spPr>
        <p:txBody>
          <a:bodyPr>
            <a:noAutofit/>
          </a:bodyPr>
          <a:lstStyle/>
          <a:p>
            <a:r>
              <a:rPr lang="en-GB" sz="3200" dirty="0" smtClean="0"/>
              <a:t>2 – Exam Questions – June 2016 – Paper 01 </a:t>
            </a:r>
            <a:endParaRPr lang="en-GB" sz="3200" b="1" dirty="0" smtClean="0"/>
          </a:p>
        </p:txBody>
      </p:sp>
    </p:spTree>
    <p:extLst>
      <p:ext uri="{BB962C8B-B14F-4D97-AF65-F5344CB8AC3E}">
        <p14:creationId xmlns:p14="http://schemas.microsoft.com/office/powerpoint/2010/main" val="102207105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054799907"/>
              </p:ext>
            </p:extLst>
          </p:nvPr>
        </p:nvGraphicFramePr>
        <p:xfrm>
          <a:off x="3995936" y="1158736"/>
          <a:ext cx="4896543" cy="3134360"/>
        </p:xfrm>
        <a:graphic>
          <a:graphicData uri="http://schemas.openxmlformats.org/drawingml/2006/table">
            <a:tbl>
              <a:tblPr firstRow="1" bandRow="1">
                <a:tableStyleId>{5C22544A-7EE6-4342-B048-85BDC9FD1C3A}</a:tableStyleId>
              </a:tblPr>
              <a:tblGrid>
                <a:gridCol w="1496166"/>
                <a:gridCol w="748083"/>
                <a:gridCol w="816091"/>
                <a:gridCol w="1836203"/>
              </a:tblGrid>
              <a:tr h="370840">
                <a:tc>
                  <a:txBody>
                    <a:bodyPr/>
                    <a:lstStyle/>
                    <a:p>
                      <a:r>
                        <a:rPr lang="en-US" dirty="0" smtClean="0">
                          <a:latin typeface="Arial" panose="020B0604020202020204" pitchFamily="34" charset="0"/>
                          <a:cs typeface="Arial" panose="020B0604020202020204" pitchFamily="34" charset="0"/>
                        </a:rPr>
                        <a:t>Region</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latin typeface="Arial" panose="020B0604020202020204" pitchFamily="34" charset="0"/>
                          <a:cs typeface="Arial" panose="020B0604020202020204" pitchFamily="34" charset="0"/>
                        </a:rPr>
                        <a:t>1995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latin typeface="Arial" panose="020B0604020202020204" pitchFamily="34" charset="0"/>
                          <a:cs typeface="Arial" panose="020B0604020202020204" pitchFamily="34" charset="0"/>
                        </a:rPr>
                        <a:t>2009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latin typeface="Arial" panose="020B0604020202020204" pitchFamily="34" charset="0"/>
                          <a:cs typeface="Arial" panose="020B0604020202020204" pitchFamily="34" charset="0"/>
                        </a:rPr>
                        <a:t>2020 (Forecast)</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Europe</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338</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460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717</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Asia and Pacific</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85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180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416</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Americas</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109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140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282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Middle East</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52</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69</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Africa</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20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48</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77</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latin typeface="Arial" panose="020B0604020202020204" pitchFamily="34" charset="0"/>
                          <a:cs typeface="Arial" panose="020B0604020202020204" pitchFamily="34" charset="0"/>
                        </a:rPr>
                        <a:t>World total</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565</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880</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latin typeface="Arial" panose="020B0604020202020204" pitchFamily="34" charset="0"/>
                          <a:cs typeface="Arial" panose="020B0604020202020204" pitchFamily="34" charset="0"/>
                        </a:rPr>
                        <a:t>1561</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3995936" y="4366845"/>
            <a:ext cx="4896543" cy="707886"/>
          </a:xfrm>
          <a:prstGeom prst="rect">
            <a:avLst/>
          </a:prstGeom>
        </p:spPr>
        <p:txBody>
          <a:bodyPr wrap="square">
            <a:spAutoFit/>
          </a:bodyPr>
          <a:lstStyle/>
          <a:p>
            <a:pPr indent="347663">
              <a:buClr>
                <a:srgbClr val="C00000"/>
              </a:buClr>
              <a:buSzPct val="80000"/>
              <a:buFont typeface="Arial" panose="020B0604020202020204" pitchFamily="34" charset="0"/>
              <a:buChar char="▲"/>
            </a:pPr>
            <a:r>
              <a:rPr lang="en-US" sz="2000" b="1" dirty="0"/>
              <a:t>Fig. 2.1 </a:t>
            </a:r>
            <a:r>
              <a:rPr lang="en-US" sz="2000" b="1" dirty="0" smtClean="0"/>
              <a:t>- </a:t>
            </a:r>
            <a:r>
              <a:rPr lang="en-US" sz="2000" dirty="0" smtClean="0"/>
              <a:t>International </a:t>
            </a:r>
            <a:r>
              <a:rPr lang="en-US" sz="2000" dirty="0"/>
              <a:t>tourist arrivals by region in millions</a:t>
            </a:r>
          </a:p>
        </p:txBody>
      </p:sp>
      <p:sp>
        <p:nvSpPr>
          <p:cNvPr id="6" name="Rectangle 5"/>
          <p:cNvSpPr/>
          <p:nvPr/>
        </p:nvSpPr>
        <p:spPr>
          <a:xfrm>
            <a:off x="179513" y="5038144"/>
            <a:ext cx="8712967" cy="1631216"/>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smtClean="0"/>
              <a:t>He </a:t>
            </a:r>
            <a:r>
              <a:rPr lang="en-US" sz="2000" dirty="0"/>
              <a:t>suggested that each destination in the world will follow a cycle of evolution and pass through stages similar to youth, maturity and old age. </a:t>
            </a:r>
            <a:endParaRPr lang="en-US" sz="2000" dirty="0" smtClean="0"/>
          </a:p>
          <a:p>
            <a:pPr marL="342900" indent="-342900">
              <a:buClr>
                <a:srgbClr val="C00000"/>
              </a:buClr>
              <a:buSzPct val="80000"/>
              <a:buFont typeface="Arial" panose="020B0604020202020204" pitchFamily="34" charset="0"/>
              <a:buChar char="►"/>
            </a:pPr>
            <a:r>
              <a:rPr lang="en-US" sz="2000" dirty="0" smtClean="0"/>
              <a:t>The </a:t>
            </a:r>
            <a:r>
              <a:rPr lang="en-US" sz="2000" dirty="0"/>
              <a:t>logical conclusion of such a process must be the ultimate death of a particular destination, unless it can re-invent itself in some way and continue to develop - a process known as ‘rejuvenation.</a:t>
            </a:r>
          </a:p>
        </p:txBody>
      </p:sp>
      <p:sp>
        <p:nvSpPr>
          <p:cNvPr id="7" name="Rectangle 6"/>
          <p:cNvSpPr/>
          <p:nvPr/>
        </p:nvSpPr>
        <p:spPr>
          <a:xfrm>
            <a:off x="179511" y="1124744"/>
            <a:ext cx="3816425" cy="378565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As these changes take place individual tourist destinations will develop and expand. </a:t>
            </a:r>
            <a:endParaRPr lang="en-US" sz="2000" dirty="0" smtClean="0"/>
          </a:p>
          <a:p>
            <a:pPr marL="342900" indent="-342900">
              <a:buClr>
                <a:srgbClr val="C00000"/>
              </a:buClr>
              <a:buSzPct val="80000"/>
              <a:buFont typeface="Arial" panose="020B0604020202020204" pitchFamily="34" charset="0"/>
              <a:buChar char="►"/>
            </a:pPr>
            <a:r>
              <a:rPr lang="en-US" sz="2000" dirty="0" smtClean="0"/>
              <a:t>It </a:t>
            </a:r>
            <a:r>
              <a:rPr lang="en-US" sz="2000" dirty="0"/>
              <a:t>is generally accepted that the Canadian Geographer R. W. Butler, writing in 1980, was the first person to liken the development of tourist destinations to a product passing through the various stages of the product life cycle. </a:t>
            </a:r>
          </a:p>
        </p:txBody>
      </p:sp>
      <p:sp>
        <p:nvSpPr>
          <p:cNvPr id="11"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Tree>
    <p:extLst>
      <p:ext uri="{BB962C8B-B14F-4D97-AF65-F5344CB8AC3E}">
        <p14:creationId xmlns:p14="http://schemas.microsoft.com/office/powerpoint/2010/main" val="137299309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ounded Rectangle 1"/>
          <p:cNvSpPr/>
          <p:nvPr/>
        </p:nvSpPr>
        <p:spPr>
          <a:xfrm>
            <a:off x="165110" y="1160208"/>
            <a:ext cx="8727370" cy="5509152"/>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40" b="1" dirty="0" smtClean="0">
                <a:solidFill>
                  <a:srgbClr val="C00000"/>
                </a:solidFill>
                <a:latin typeface="Arial" panose="020B0604020202020204" pitchFamily="34" charset="0"/>
                <a:cs typeface="Arial" panose="020B0604020202020204" pitchFamily="34" charset="0"/>
              </a:rPr>
              <a:t>Example</a:t>
            </a:r>
            <a:endParaRPr lang="en-US" sz="1440" b="1" dirty="0">
              <a:solidFill>
                <a:srgbClr val="C00000"/>
              </a:solidFill>
              <a:latin typeface="Arial" panose="020B0604020202020204" pitchFamily="34" charset="0"/>
              <a:cs typeface="Arial" panose="020B0604020202020204" pitchFamily="34" charset="0"/>
            </a:endParaRPr>
          </a:p>
          <a:p>
            <a:r>
              <a:rPr lang="en-US" sz="1440" dirty="0">
                <a:solidFill>
                  <a:schemeClr val="tx1"/>
                </a:solidFill>
                <a:latin typeface="Arial" panose="020B0604020202020204" pitchFamily="34" charset="0"/>
                <a:cs typeface="Arial" panose="020B0604020202020204" pitchFamily="34" charset="0"/>
              </a:rPr>
              <a:t>The recent expansion of tourism in the Maldives since 1972 is a very good illustration of this process at work and the following figures clearly show how the destination has been growing</a:t>
            </a:r>
            <a:r>
              <a:rPr lang="en-US" sz="1440" dirty="0" smtClean="0">
                <a:solidFill>
                  <a:schemeClr val="tx1"/>
                </a:solidFill>
                <a:latin typeface="Arial" panose="020B0604020202020204" pitchFamily="34" charset="0"/>
                <a:cs typeface="Arial" panose="020B0604020202020204" pitchFamily="34" charset="0"/>
              </a:rPr>
              <a:t>.</a:t>
            </a:r>
          </a:p>
          <a:p>
            <a:endParaRPr lang="en-US" sz="1440" dirty="0">
              <a:solidFill>
                <a:schemeClr val="tx1"/>
              </a:solidFill>
              <a:latin typeface="Arial" panose="020B0604020202020204" pitchFamily="34" charset="0"/>
              <a:cs typeface="Arial" panose="020B0604020202020204" pitchFamily="34" charset="0"/>
            </a:endParaRPr>
          </a:p>
          <a:p>
            <a:endParaRPr lang="en-US" sz="1440" dirty="0">
              <a:solidFill>
                <a:schemeClr val="tx1"/>
              </a:solidFill>
              <a:latin typeface="Arial" panose="020B0604020202020204" pitchFamily="34" charset="0"/>
              <a:cs typeface="Arial" panose="020B0604020202020204" pitchFamily="34" charset="0"/>
            </a:endParaRPr>
          </a:p>
          <a:p>
            <a:endParaRPr lang="en-US" sz="1440" dirty="0">
              <a:solidFill>
                <a:schemeClr val="tx1"/>
              </a:solidFill>
              <a:latin typeface="Arial" panose="020B0604020202020204" pitchFamily="34" charset="0"/>
              <a:cs typeface="Arial" panose="020B0604020202020204" pitchFamily="34" charset="0"/>
            </a:endParaRPr>
          </a:p>
          <a:p>
            <a:endParaRPr lang="en-US" sz="1440" dirty="0">
              <a:solidFill>
                <a:schemeClr val="tx1"/>
              </a:solidFill>
              <a:latin typeface="Arial" panose="020B0604020202020204" pitchFamily="34" charset="0"/>
              <a:cs typeface="Arial" panose="020B0604020202020204" pitchFamily="34" charset="0"/>
            </a:endParaRPr>
          </a:p>
          <a:p>
            <a:r>
              <a:rPr lang="en-US" sz="1440" dirty="0">
                <a:solidFill>
                  <a:schemeClr val="tx1"/>
                </a:solidFill>
                <a:latin typeface="Arial" panose="020B0604020202020204" pitchFamily="34" charset="0"/>
                <a:cs typeface="Arial" panose="020B0604020202020204" pitchFamily="34" charset="0"/>
              </a:rPr>
              <a:t>Butlers model identifies the following stages of development in a tourist site or area:</a:t>
            </a:r>
          </a:p>
          <a:p>
            <a:pPr marL="285750" indent="-285750">
              <a:buFont typeface="Arial" panose="020B0604020202020204" pitchFamily="34" charset="0"/>
              <a:buChar char="•"/>
            </a:pPr>
            <a:r>
              <a:rPr lang="en-US" sz="1440" b="1" dirty="0" smtClean="0">
                <a:solidFill>
                  <a:srgbClr val="FF0000"/>
                </a:solidFill>
                <a:latin typeface="Arial" panose="020B0604020202020204" pitchFamily="34" charset="0"/>
                <a:cs typeface="Arial" panose="020B0604020202020204" pitchFamily="34" charset="0"/>
              </a:rPr>
              <a:t>Exploration</a:t>
            </a:r>
            <a:r>
              <a:rPr lang="en-US" sz="1440" b="1" dirty="0" smtClean="0">
                <a:solidFill>
                  <a:schemeClr val="tx1"/>
                </a:solidFill>
                <a:latin typeface="Arial" panose="020B0604020202020204" pitchFamily="34" charset="0"/>
                <a:cs typeface="Arial" panose="020B0604020202020204" pitchFamily="34" charset="0"/>
              </a:rPr>
              <a:t> </a:t>
            </a:r>
            <a:r>
              <a:rPr lang="en-US" sz="1440" dirty="0">
                <a:solidFill>
                  <a:schemeClr val="tx1"/>
                </a:solidFill>
                <a:latin typeface="Arial" panose="020B0604020202020204" pitchFamily="34" charset="0"/>
                <a:cs typeface="Arial" panose="020B0604020202020204" pitchFamily="34" charset="0"/>
              </a:rPr>
              <a:t>- Very small tourist numbers (as for 1972 in the Maldives) and few, if any, tourist facilities.</a:t>
            </a:r>
          </a:p>
          <a:p>
            <a:pPr marL="285750" indent="-285750">
              <a:buFont typeface="Arial" panose="020B0604020202020204" pitchFamily="34" charset="0"/>
              <a:buChar char="•"/>
            </a:pPr>
            <a:r>
              <a:rPr lang="en-US" sz="1440" b="1" dirty="0" smtClean="0">
                <a:solidFill>
                  <a:srgbClr val="FF0000"/>
                </a:solidFill>
                <a:latin typeface="Arial" panose="020B0604020202020204" pitchFamily="34" charset="0"/>
                <a:cs typeface="Arial" panose="020B0604020202020204" pitchFamily="34" charset="0"/>
              </a:rPr>
              <a:t>Involvement</a:t>
            </a:r>
            <a:r>
              <a:rPr lang="en-US" sz="1440" b="1" dirty="0" smtClean="0">
                <a:solidFill>
                  <a:schemeClr val="tx1"/>
                </a:solidFill>
                <a:latin typeface="Arial" panose="020B0604020202020204" pitchFamily="34" charset="0"/>
                <a:cs typeface="Arial" panose="020B0604020202020204" pitchFamily="34" charset="0"/>
              </a:rPr>
              <a:t> </a:t>
            </a:r>
            <a:r>
              <a:rPr lang="en-US" sz="1440" dirty="0">
                <a:solidFill>
                  <a:schemeClr val="tx1"/>
                </a:solidFill>
                <a:latin typeface="Arial" panose="020B0604020202020204" pitchFamily="34" charset="0"/>
                <a:cs typeface="Arial" panose="020B0604020202020204" pitchFamily="34" charset="0"/>
              </a:rPr>
              <a:t>- Small numbers of tourists, mainly independent </a:t>
            </a:r>
            <a:r>
              <a:rPr lang="en-US" sz="1440" dirty="0" smtClean="0">
                <a:solidFill>
                  <a:schemeClr val="tx1"/>
                </a:solidFill>
                <a:latin typeface="Arial" panose="020B0604020202020204" pitchFamily="34" charset="0"/>
                <a:cs typeface="Arial" panose="020B0604020202020204" pitchFamily="34" charset="0"/>
              </a:rPr>
              <a:t>travelers, </a:t>
            </a:r>
            <a:r>
              <a:rPr lang="en-US" sz="1440" dirty="0">
                <a:solidFill>
                  <a:schemeClr val="tx1"/>
                </a:solidFill>
                <a:latin typeface="Arial" panose="020B0604020202020204" pitchFamily="34" charset="0"/>
                <a:cs typeface="Arial" panose="020B0604020202020204" pitchFamily="34" charset="0"/>
              </a:rPr>
              <a:t>with some local facilities being developed (as for 1979 in the Maldives).</a:t>
            </a:r>
          </a:p>
          <a:p>
            <a:pPr marL="285750" indent="-285750">
              <a:buFont typeface="Arial" panose="020B0604020202020204" pitchFamily="34" charset="0"/>
              <a:buChar char="•"/>
            </a:pPr>
            <a:r>
              <a:rPr lang="en-US" sz="1440" b="1" dirty="0" smtClean="0">
                <a:solidFill>
                  <a:srgbClr val="FF0000"/>
                </a:solidFill>
                <a:latin typeface="Arial" panose="020B0604020202020204" pitchFamily="34" charset="0"/>
                <a:cs typeface="Arial" panose="020B0604020202020204" pitchFamily="34" charset="0"/>
              </a:rPr>
              <a:t>Development</a:t>
            </a:r>
            <a:r>
              <a:rPr lang="en-US" sz="1440" b="1" dirty="0" smtClean="0">
                <a:solidFill>
                  <a:schemeClr val="tx1"/>
                </a:solidFill>
                <a:latin typeface="Arial" panose="020B0604020202020204" pitchFamily="34" charset="0"/>
                <a:cs typeface="Arial" panose="020B0604020202020204" pitchFamily="34" charset="0"/>
              </a:rPr>
              <a:t> </a:t>
            </a:r>
            <a:r>
              <a:rPr lang="en-US" sz="1440" dirty="0">
                <a:solidFill>
                  <a:schemeClr val="tx1"/>
                </a:solidFill>
                <a:latin typeface="Arial" panose="020B0604020202020204" pitchFamily="34" charset="0"/>
                <a:cs typeface="Arial" panose="020B0604020202020204" pitchFamily="34" charset="0"/>
              </a:rPr>
              <a:t>- Visitor numbers rising rapidly with an increase in both foreign owned facilities, and the expansion and upgrading of the local infrastructure (as for the period 1991-2000 in the Maldives).</a:t>
            </a:r>
          </a:p>
          <a:p>
            <a:pPr marL="285750" indent="-285750">
              <a:buFont typeface="Arial" panose="020B0604020202020204" pitchFamily="34" charset="0"/>
              <a:buChar char="•"/>
            </a:pPr>
            <a:r>
              <a:rPr lang="en-US" sz="1440" b="1" dirty="0" smtClean="0">
                <a:solidFill>
                  <a:srgbClr val="FF0000"/>
                </a:solidFill>
                <a:latin typeface="Arial" panose="020B0604020202020204" pitchFamily="34" charset="0"/>
                <a:cs typeface="Arial" panose="020B0604020202020204" pitchFamily="34" charset="0"/>
              </a:rPr>
              <a:t>Consolidation</a:t>
            </a:r>
            <a:r>
              <a:rPr lang="en-US" sz="1440" b="1" dirty="0" smtClean="0">
                <a:solidFill>
                  <a:schemeClr val="tx1"/>
                </a:solidFill>
                <a:latin typeface="Arial" panose="020B0604020202020204" pitchFamily="34" charset="0"/>
                <a:cs typeface="Arial" panose="020B0604020202020204" pitchFamily="34" charset="0"/>
              </a:rPr>
              <a:t> </a:t>
            </a:r>
            <a:r>
              <a:rPr lang="en-US" sz="1440" dirty="0">
                <a:solidFill>
                  <a:schemeClr val="tx1"/>
                </a:solidFill>
                <a:latin typeface="Arial" panose="020B0604020202020204" pitchFamily="34" charset="0"/>
                <a:cs typeface="Arial" panose="020B0604020202020204" pitchFamily="34" charset="0"/>
              </a:rPr>
              <a:t>- Further increases in the number of tourists, with mass tourists being the largest component. The addition of facilities reaches a peak as carrying capacity limit is approached (this represents the first decade of the 21s' Century in the Maldives</a:t>
            </a:r>
            <a:r>
              <a:rPr lang="en-US" sz="1440" dirty="0" smtClean="0">
                <a:solidFill>
                  <a:schemeClr val="tx1"/>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440" b="1" dirty="0" smtClean="0">
                <a:solidFill>
                  <a:srgbClr val="FF0000"/>
                </a:solidFill>
                <a:latin typeface="Arial" panose="020B0604020202020204" pitchFamily="34" charset="0"/>
                <a:cs typeface="Arial" panose="020B0604020202020204" pitchFamily="34" charset="0"/>
              </a:rPr>
              <a:t>Stagnation</a:t>
            </a:r>
            <a:r>
              <a:rPr lang="en-US" sz="1440" b="1" dirty="0" smtClean="0">
                <a:solidFill>
                  <a:schemeClr val="tx1"/>
                </a:solidFill>
                <a:latin typeface="Arial" panose="020B0604020202020204" pitchFamily="34" charset="0"/>
                <a:cs typeface="Arial" panose="020B0604020202020204" pitchFamily="34" charset="0"/>
              </a:rPr>
              <a:t> – </a:t>
            </a:r>
            <a:r>
              <a:rPr lang="en-US" sz="1440" dirty="0" smtClean="0">
                <a:solidFill>
                  <a:schemeClr val="tx1"/>
                </a:solidFill>
                <a:latin typeface="Arial" panose="020B0604020202020204" pitchFamily="34" charset="0"/>
                <a:cs typeface="Arial" panose="020B0604020202020204" pitchFamily="34" charset="0"/>
              </a:rPr>
              <a:t>Tourist numbers reach peak as facilities show </a:t>
            </a:r>
            <a:r>
              <a:rPr lang="en-US" sz="1440" dirty="0">
                <a:solidFill>
                  <a:schemeClr val="tx1"/>
                </a:solidFill>
                <a:latin typeface="Arial" panose="020B0604020202020204" pitchFamily="34" charset="0"/>
                <a:cs typeface="Arial" panose="020B0604020202020204" pitchFamily="34" charset="0"/>
              </a:rPr>
              <a:t>signs of </a:t>
            </a:r>
            <a:r>
              <a:rPr lang="en-US" sz="1440" dirty="0" smtClean="0">
                <a:solidFill>
                  <a:schemeClr val="tx1"/>
                </a:solidFill>
                <a:latin typeface="Arial" panose="020B0604020202020204" pitchFamily="34" charset="0"/>
                <a:cs typeface="Arial" panose="020B0604020202020204" pitchFamily="34" charset="0"/>
              </a:rPr>
              <a:t>age</a:t>
            </a:r>
            <a:endParaRPr lang="en-US" sz="144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40" b="1" dirty="0">
                <a:solidFill>
                  <a:srgbClr val="FF0000"/>
                </a:solidFill>
                <a:latin typeface="Arial" panose="020B0604020202020204" pitchFamily="34" charset="0"/>
                <a:cs typeface="Arial" panose="020B0604020202020204" pitchFamily="34" charset="0"/>
              </a:rPr>
              <a:t>Rejuvenation/decline</a:t>
            </a:r>
            <a:r>
              <a:rPr lang="en-US" sz="1440" b="1" dirty="0">
                <a:solidFill>
                  <a:schemeClr val="tx1"/>
                </a:solidFill>
                <a:latin typeface="Arial" panose="020B0604020202020204" pitchFamily="34" charset="0"/>
                <a:cs typeface="Arial" panose="020B0604020202020204" pitchFamily="34" charset="0"/>
              </a:rPr>
              <a:t> - </a:t>
            </a:r>
            <a:r>
              <a:rPr lang="en-US" sz="1440" dirty="0">
                <a:solidFill>
                  <a:schemeClr val="tx1"/>
                </a:solidFill>
                <a:latin typeface="Arial" panose="020B0604020202020204" pitchFamily="34" charset="0"/>
                <a:cs typeface="Arial" panose="020B0604020202020204" pitchFamily="34" charset="0"/>
              </a:rPr>
              <a:t>Either </a:t>
            </a:r>
            <a:r>
              <a:rPr lang="en-US" sz="1440" dirty="0" smtClean="0">
                <a:solidFill>
                  <a:schemeClr val="tx1"/>
                </a:solidFill>
                <a:latin typeface="Arial" panose="020B0604020202020204" pitchFamily="34" charset="0"/>
                <a:cs typeface="Arial" panose="020B0604020202020204" pitchFamily="34" charset="0"/>
              </a:rPr>
              <a:t>tourist numbers </a:t>
            </a:r>
            <a:r>
              <a:rPr lang="en-US" sz="1440" dirty="0">
                <a:solidFill>
                  <a:schemeClr val="tx1"/>
                </a:solidFill>
                <a:latin typeface="Arial" panose="020B0604020202020204" pitchFamily="34" charset="0"/>
                <a:cs typeface="Arial" panose="020B0604020202020204" pitchFamily="34" charset="0"/>
              </a:rPr>
              <a:t>rise again due to new </a:t>
            </a:r>
            <a:r>
              <a:rPr lang="en-US" sz="1440" dirty="0" smtClean="0">
                <a:solidFill>
                  <a:schemeClr val="tx1"/>
                </a:solidFill>
                <a:latin typeface="Arial" panose="020B0604020202020204" pitchFamily="34" charset="0"/>
                <a:cs typeface="Arial" panose="020B0604020202020204" pitchFamily="34" charset="0"/>
              </a:rPr>
              <a:t>innovations or they </a:t>
            </a:r>
            <a:r>
              <a:rPr lang="en-US" sz="1440" dirty="0">
                <a:solidFill>
                  <a:schemeClr val="tx1"/>
                </a:solidFill>
                <a:latin typeface="Arial" panose="020B0604020202020204" pitchFamily="34" charset="0"/>
                <a:cs typeface="Arial" panose="020B0604020202020204" pitchFamily="34" charset="0"/>
              </a:rPr>
              <a:t>will fall as old-fashioned mass </a:t>
            </a:r>
            <a:r>
              <a:rPr lang="en-US" sz="1440" dirty="0" smtClean="0">
                <a:solidFill>
                  <a:schemeClr val="tx1"/>
                </a:solidFill>
                <a:latin typeface="Arial" panose="020B0604020202020204" pitchFamily="34" charset="0"/>
                <a:cs typeface="Arial" panose="020B0604020202020204" pitchFamily="34" charset="0"/>
              </a:rPr>
              <a:t>tourism </a:t>
            </a:r>
            <a:r>
              <a:rPr lang="en-US" sz="1440" dirty="0">
                <a:solidFill>
                  <a:schemeClr val="tx1"/>
                </a:solidFill>
                <a:latin typeface="Arial" panose="020B0604020202020204" pitchFamily="34" charset="0"/>
                <a:cs typeface="Arial" panose="020B0604020202020204" pitchFamily="34" charset="0"/>
              </a:rPr>
              <a:t>lingers on</a:t>
            </a:r>
            <a:r>
              <a:rPr lang="en-US" sz="1440" dirty="0" smtClean="0">
                <a:solidFill>
                  <a:schemeClr val="tx1"/>
                </a:solidFill>
                <a:latin typeface="Arial" panose="020B0604020202020204" pitchFamily="34" charset="0"/>
                <a:cs typeface="Arial" panose="020B0604020202020204" pitchFamily="34" charset="0"/>
              </a:rPr>
              <a:t>.</a:t>
            </a:r>
          </a:p>
          <a:p>
            <a:r>
              <a:rPr lang="en-US" sz="1440" dirty="0" smtClean="0">
                <a:solidFill>
                  <a:schemeClr val="tx1"/>
                </a:solidFill>
                <a:latin typeface="Arial" panose="020B0604020202020204" pitchFamily="34" charset="0"/>
                <a:cs typeface="Arial" panose="020B0604020202020204" pitchFamily="34" charset="0"/>
              </a:rPr>
              <a:t>However</a:t>
            </a:r>
            <a:r>
              <a:rPr lang="en-US" sz="1440" dirty="0">
                <a:solidFill>
                  <a:schemeClr val="tx1"/>
                </a:solidFill>
                <a:latin typeface="Arial" panose="020B0604020202020204" pitchFamily="34" charset="0"/>
                <a:cs typeface="Arial" panose="020B0604020202020204" pitchFamily="34" charset="0"/>
              </a:rPr>
              <a:t>, even though it states that </a:t>
            </a:r>
            <a:r>
              <a:rPr lang="en-US" sz="1440" dirty="0" smtClean="0">
                <a:solidFill>
                  <a:schemeClr val="tx1"/>
                </a:solidFill>
                <a:latin typeface="Arial" panose="020B0604020202020204" pitchFamily="34" charset="0"/>
                <a:cs typeface="Arial" panose="020B0604020202020204" pitchFamily="34" charset="0"/>
              </a:rPr>
              <a:t>the stage of decline </a:t>
            </a:r>
            <a:r>
              <a:rPr lang="en-US" sz="1440" dirty="0">
                <a:solidFill>
                  <a:schemeClr val="tx1"/>
                </a:solidFill>
                <a:latin typeface="Arial" panose="020B0604020202020204" pitchFamily="34" charset="0"/>
                <a:cs typeface="Arial" panose="020B0604020202020204" pitchFamily="34" charset="0"/>
              </a:rPr>
              <a:t>will be reached eventually, it is possible </a:t>
            </a:r>
            <a:r>
              <a:rPr lang="en-US" sz="1440" dirty="0" smtClean="0">
                <a:solidFill>
                  <a:schemeClr val="tx1"/>
                </a:solidFill>
                <a:latin typeface="Arial" panose="020B0604020202020204" pitchFamily="34" charset="0"/>
                <a:cs typeface="Arial" panose="020B0604020202020204" pitchFamily="34" charset="0"/>
              </a:rPr>
              <a:t>for </a:t>
            </a:r>
            <a:r>
              <a:rPr lang="en-US" sz="1440" dirty="0">
                <a:solidFill>
                  <a:schemeClr val="tx1"/>
                </a:solidFill>
                <a:latin typeface="Arial" panose="020B0604020202020204" pitchFamily="34" charset="0"/>
                <a:cs typeface="Arial" panose="020B0604020202020204" pitchFamily="34" charset="0"/>
              </a:rPr>
              <a:t>the tourist area to be rejuvenated and measures cm be taken to ensure its sustainable use. This is the </a:t>
            </a:r>
            <a:r>
              <a:rPr lang="en-US" sz="1440" dirty="0" smtClean="0">
                <a:solidFill>
                  <a:schemeClr val="tx1"/>
                </a:solidFill>
                <a:latin typeface="Arial" panose="020B0604020202020204" pitchFamily="34" charset="0"/>
                <a:cs typeface="Arial" panose="020B0604020202020204" pitchFamily="34" charset="0"/>
              </a:rPr>
              <a:t>key </a:t>
            </a:r>
            <a:r>
              <a:rPr lang="en-US" sz="1440" dirty="0">
                <a:solidFill>
                  <a:schemeClr val="tx1"/>
                </a:solidFill>
                <a:latin typeface="Arial" panose="020B0604020202020204" pitchFamily="34" charset="0"/>
                <a:cs typeface="Arial" panose="020B0604020202020204" pitchFamily="34" charset="0"/>
              </a:rPr>
              <a:t>issue for all destinations: will it be possible for their growth and future development to be sustainable in the years to come.</a:t>
            </a:r>
          </a:p>
        </p:txBody>
      </p:sp>
      <p:graphicFrame>
        <p:nvGraphicFramePr>
          <p:cNvPr id="8" name="Table 7"/>
          <p:cNvGraphicFramePr>
            <a:graphicFrameLocks noGrp="1"/>
          </p:cNvGraphicFramePr>
          <p:nvPr>
            <p:extLst>
              <p:ext uri="{D42A27DB-BD31-4B8C-83A1-F6EECF244321}">
                <p14:modId xmlns:p14="http://schemas.microsoft.com/office/powerpoint/2010/main" val="2287852081"/>
              </p:ext>
            </p:extLst>
          </p:nvPr>
        </p:nvGraphicFramePr>
        <p:xfrm>
          <a:off x="251520" y="1895232"/>
          <a:ext cx="8568952" cy="741680"/>
        </p:xfrm>
        <a:graphic>
          <a:graphicData uri="http://schemas.openxmlformats.org/drawingml/2006/table">
            <a:tbl>
              <a:tblPr firstRow="1" bandRow="1">
                <a:tableStyleId>{5C22544A-7EE6-4342-B048-85BDC9FD1C3A}</a:tableStyleId>
              </a:tblPr>
              <a:tblGrid>
                <a:gridCol w="3384376"/>
                <a:gridCol w="792088"/>
                <a:gridCol w="720080"/>
                <a:gridCol w="792088"/>
                <a:gridCol w="720080"/>
                <a:gridCol w="720080"/>
                <a:gridCol w="720080"/>
                <a:gridCol w="720080"/>
              </a:tblGrid>
              <a:tr h="370840">
                <a:tc>
                  <a:txBody>
                    <a:bodyPr/>
                    <a:lstStyle/>
                    <a:p>
                      <a:r>
                        <a:rPr lang="en-US" sz="1800" dirty="0" smtClean="0">
                          <a:latin typeface="Arial" panose="020B0604020202020204" pitchFamily="34" charset="0"/>
                          <a:cs typeface="Arial" panose="020B0604020202020204" pitchFamily="34" charset="0"/>
                        </a:rPr>
                        <a:t>Year</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1972</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1979</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1991</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2000</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2004</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2007</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2008</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smtClean="0">
                          <a:latin typeface="Arial" panose="020B0604020202020204" pitchFamily="34" charset="0"/>
                          <a:cs typeface="Arial" panose="020B0604020202020204" pitchFamily="34" charset="0"/>
                        </a:rPr>
                        <a:t>International arrivals (000’S)</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1</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30</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196</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467</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600</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676</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683</a:t>
                      </a:r>
                      <a:endParaRPr lang="en-US" sz="1800" dirty="0">
                        <a:latin typeface="Arial" panose="020B0604020202020204" pitchFamily="34" charset="0"/>
                        <a:cs typeface="Arial" panose="020B0604020202020204" pitchFamily="34" charset="0"/>
                      </a:endParaRPr>
                    </a:p>
                  </a:txBody>
                  <a:tcPr/>
                </a:tc>
              </a:tr>
            </a:tbl>
          </a:graphicData>
        </a:graphic>
      </p:graphicFrame>
      <p:sp>
        <p:nvSpPr>
          <p:cNvPr id="11"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Tree>
    <p:extLst>
      <p:ext uri="{BB962C8B-B14F-4D97-AF65-F5344CB8AC3E}">
        <p14:creationId xmlns:p14="http://schemas.microsoft.com/office/powerpoint/2010/main" val="367619120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478423"/>
          </a:xfrm>
          <a:prstGeom prst="rect">
            <a:avLst/>
          </a:prstGeom>
        </p:spPr>
        <p:txBody>
          <a:bodyPr wrap="square">
            <a:spAutoFit/>
          </a:bodyPr>
          <a:lstStyle/>
          <a:p>
            <a:pPr>
              <a:buClr>
                <a:srgbClr val="C00000"/>
              </a:buClr>
              <a:buSzPct val="80000"/>
            </a:pPr>
            <a:r>
              <a:rPr lang="en-US" sz="2500" b="1" dirty="0">
                <a:solidFill>
                  <a:srgbClr val="C00000"/>
                </a:solidFill>
              </a:rPr>
              <a:t>The main global features</a:t>
            </a:r>
          </a:p>
          <a:p>
            <a:pPr marL="342900" indent="-342900">
              <a:buClr>
                <a:srgbClr val="C00000"/>
              </a:buClr>
              <a:buSzPct val="80000"/>
              <a:buFont typeface="Arial" panose="020B0604020202020204" pitchFamily="34" charset="0"/>
              <a:buChar char="►"/>
            </a:pPr>
            <a:r>
              <a:rPr lang="en-US" sz="2500" dirty="0" smtClean="0"/>
              <a:t>Travel </a:t>
            </a:r>
            <a:r>
              <a:rPr lang="en-US" sz="2500" dirty="0"/>
              <a:t>and tourism has some very important geographical aspects. Tourists leave home, travel to reach a destination, interact with economic, cultural, and physical landscapes at that destination and finally return home. During their stay away from home, they have </a:t>
            </a:r>
            <a:r>
              <a:rPr lang="en-US" sz="2500" dirty="0" smtClean="0"/>
              <a:t>a wide </a:t>
            </a:r>
            <a:r>
              <a:rPr lang="en-US" sz="2500" dirty="0"/>
              <a:t>range of experiences all strongly influenced by prevailing conditions </a:t>
            </a:r>
            <a:r>
              <a:rPr lang="en-US" sz="2500" dirty="0" smtClean="0"/>
              <a:t>at their </a:t>
            </a:r>
            <a:r>
              <a:rPr lang="en-US" sz="2500" dirty="0"/>
              <a:t>chosen destination.</a:t>
            </a:r>
          </a:p>
          <a:p>
            <a:pPr>
              <a:buClr>
                <a:srgbClr val="C00000"/>
              </a:buClr>
              <a:buSzPct val="80000"/>
            </a:pPr>
            <a:r>
              <a:rPr lang="en-US" sz="2500" b="1" dirty="0" smtClean="0">
                <a:solidFill>
                  <a:srgbClr val="C00000"/>
                </a:solidFill>
              </a:rPr>
              <a:t>The </a:t>
            </a:r>
            <a:r>
              <a:rPr lang="en-US" sz="2500" b="1" dirty="0">
                <a:solidFill>
                  <a:srgbClr val="C00000"/>
                </a:solidFill>
              </a:rPr>
              <a:t>location of major continental Sand masses, oceans and seas</a:t>
            </a:r>
          </a:p>
          <a:p>
            <a:pPr marL="342900" indent="-342900">
              <a:buClr>
                <a:srgbClr val="C00000"/>
              </a:buClr>
              <a:buSzPct val="80000"/>
              <a:buFont typeface="Arial" panose="020B0604020202020204" pitchFamily="34" charset="0"/>
              <a:buChar char="►"/>
            </a:pPr>
            <a:r>
              <a:rPr lang="en-US" sz="2500" dirty="0"/>
              <a:t>The world map shown in Fig. </a:t>
            </a:r>
            <a:r>
              <a:rPr lang="en-US" sz="2500" b="1" dirty="0"/>
              <a:t>2.2</a:t>
            </a:r>
            <a:r>
              <a:rPr lang="en-US" sz="2500" dirty="0"/>
              <a:t> clearly identifies the earths </a:t>
            </a:r>
            <a:r>
              <a:rPr lang="en-US" sz="2500" dirty="0" smtClean="0"/>
              <a:t>continents </a:t>
            </a:r>
            <a:r>
              <a:rPr lang="en-US" sz="2500" dirty="0"/>
              <a:t>and oceans. The map also shows that the northern hemisphere has </a:t>
            </a:r>
            <a:r>
              <a:rPr lang="en-US" sz="2500" dirty="0" smtClean="0"/>
              <a:t>more </a:t>
            </a:r>
            <a:r>
              <a:rPr lang="en-US" sz="2500" dirty="0"/>
              <a:t>land and that the southern hemisphere has most of the water area.</a:t>
            </a:r>
          </a:p>
        </p:txBody>
      </p:sp>
    </p:spTree>
    <p:extLst>
      <p:ext uri="{BB962C8B-B14F-4D97-AF65-F5344CB8AC3E}">
        <p14:creationId xmlns:p14="http://schemas.microsoft.com/office/powerpoint/2010/main" val="105789863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56</a:t>
            </a:r>
            <a:endParaRPr lang="en-GB" sz="1400" b="1" dirty="0">
              <a:latin typeface="Calibri" panose="020F0502020204030204" pitchFamily="34" charset="0"/>
            </a:endParaRPr>
          </a:p>
        </p:txBody>
      </p:sp>
      <p:pic>
        <p:nvPicPr>
          <p:cNvPr id="717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449" b="5501"/>
          <a:stretch/>
        </p:blipFill>
        <p:spPr bwMode="auto">
          <a:xfrm>
            <a:off x="179512" y="1124743"/>
            <a:ext cx="8712968" cy="525658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79512" y="6269250"/>
            <a:ext cx="3024336" cy="400110"/>
          </a:xfrm>
          <a:prstGeom prst="rect">
            <a:avLst/>
          </a:prstGeom>
        </p:spPr>
        <p:txBody>
          <a:bodyPr wrap="square">
            <a:spAutoFit/>
          </a:bodyPr>
          <a:lstStyle/>
          <a:p>
            <a:pPr indent="347663">
              <a:buClr>
                <a:srgbClr val="C00000"/>
              </a:buClr>
              <a:buSzPct val="80000"/>
              <a:buFont typeface="Arial" panose="020B0604020202020204" pitchFamily="34" charset="0"/>
              <a:buChar char="▲"/>
            </a:pPr>
            <a:r>
              <a:rPr lang="en-US" sz="2000" b="1" dirty="0"/>
              <a:t>Fig. </a:t>
            </a:r>
            <a:r>
              <a:rPr lang="en-US" sz="2000" b="1" dirty="0" smtClean="0"/>
              <a:t>2.2 – </a:t>
            </a:r>
            <a:r>
              <a:rPr lang="en-US" sz="2000" dirty="0" smtClean="0"/>
              <a:t>World Map</a:t>
            </a:r>
            <a:endParaRPr lang="en-US" sz="2000" dirty="0"/>
          </a:p>
        </p:txBody>
      </p:sp>
    </p:spTree>
    <p:extLst>
      <p:ext uri="{BB962C8B-B14F-4D97-AF65-F5344CB8AC3E}">
        <p14:creationId xmlns:p14="http://schemas.microsoft.com/office/powerpoint/2010/main" val="3683350695"/>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632311"/>
          </a:xfrm>
          <a:prstGeom prst="rect">
            <a:avLst/>
          </a:prstGeom>
        </p:spPr>
        <p:txBody>
          <a:bodyPr wrap="square">
            <a:spAutoFit/>
          </a:bodyPr>
          <a:lstStyle/>
          <a:p>
            <a:pPr>
              <a:buClr>
                <a:srgbClr val="C00000"/>
              </a:buClr>
              <a:buSzPct val="80000"/>
            </a:pPr>
            <a:r>
              <a:rPr lang="en-US" sz="2400" b="1" dirty="0" smtClean="0">
                <a:solidFill>
                  <a:srgbClr val="C00000"/>
                </a:solidFill>
              </a:rPr>
              <a:t>The </a:t>
            </a:r>
            <a:r>
              <a:rPr lang="en-US" sz="2400" b="1" dirty="0">
                <a:solidFill>
                  <a:srgbClr val="C00000"/>
                </a:solidFill>
              </a:rPr>
              <a:t>location of the world's major cities in relation to their Importance as major transport hubs and destinations</a:t>
            </a:r>
          </a:p>
          <a:p>
            <a:pPr marL="342900" indent="-342900">
              <a:buClr>
                <a:srgbClr val="C00000"/>
              </a:buClr>
              <a:buSzPct val="80000"/>
              <a:buFont typeface="Arial" panose="020B0604020202020204" pitchFamily="34" charset="0"/>
              <a:buChar char="►"/>
            </a:pPr>
            <a:r>
              <a:rPr lang="en-US" sz="2400" dirty="0"/>
              <a:t>It is important to </a:t>
            </a:r>
            <a:r>
              <a:rPr lang="en-US" sz="2400" dirty="0" err="1"/>
              <a:t>realise</a:t>
            </a:r>
            <a:r>
              <a:rPr lang="en-US" sz="2400" dirty="0"/>
              <a:t> that all the world’s major cities are not necessarily important tourism destinations. For an urban area to be classed as a major city, it simply requires for there to be a large population size. </a:t>
            </a:r>
            <a:endParaRPr lang="en-US" sz="2400" dirty="0" smtClean="0"/>
          </a:p>
          <a:p>
            <a:pPr marL="342900" indent="-342900">
              <a:buClr>
                <a:srgbClr val="C00000"/>
              </a:buClr>
              <a:buSzPct val="80000"/>
              <a:buFont typeface="Arial" panose="020B0604020202020204" pitchFamily="34" charset="0"/>
              <a:buChar char="►"/>
            </a:pPr>
            <a:r>
              <a:rPr lang="en-US" sz="2400" dirty="0" smtClean="0"/>
              <a:t>Similarly</a:t>
            </a:r>
            <a:r>
              <a:rPr lang="en-US" sz="2400" dirty="0"/>
              <a:t>, just because a city has a busy </a:t>
            </a:r>
            <a:r>
              <a:rPr lang="en-US" sz="2400" dirty="0" smtClean="0"/>
              <a:t>international </a:t>
            </a:r>
            <a:r>
              <a:rPr lang="en-US" sz="2400" dirty="0"/>
              <a:t>airport does not mean that each international passenger will be a tourist visiting that particular city. </a:t>
            </a:r>
          </a:p>
          <a:p>
            <a:pPr marL="342900" indent="-342900">
              <a:buClr>
                <a:srgbClr val="C00000"/>
              </a:buClr>
              <a:buSzPct val="80000"/>
              <a:buFont typeface="Arial" panose="020B0604020202020204" pitchFamily="34" charset="0"/>
              <a:buChar char="►"/>
            </a:pPr>
            <a:r>
              <a:rPr lang="en-US" sz="2400" dirty="0" smtClean="0"/>
              <a:t>Fig</a:t>
            </a:r>
            <a:r>
              <a:rPr lang="en-US" sz="2400" dirty="0"/>
              <a:t>. </a:t>
            </a:r>
            <a:r>
              <a:rPr lang="en-US" sz="2400" b="1" dirty="0"/>
              <a:t>2.3 </a:t>
            </a:r>
            <a:r>
              <a:rPr lang="en-US" sz="2400" dirty="0"/>
              <a:t>attempts to show the difference between cities that have a large number of </a:t>
            </a:r>
            <a:r>
              <a:rPr lang="en-US" sz="2400" dirty="0" smtClean="0"/>
              <a:t>international </a:t>
            </a:r>
            <a:r>
              <a:rPr lang="en-US" sz="2400" dirty="0"/>
              <a:t>passenger arrivals at their major airport and the cities that </a:t>
            </a:r>
            <a:r>
              <a:rPr lang="en-US" sz="2400" dirty="0" smtClean="0"/>
              <a:t>actually </a:t>
            </a:r>
            <a:r>
              <a:rPr lang="en-US" sz="2400" dirty="0"/>
              <a:t>attract large number of international visitors as tourists. </a:t>
            </a:r>
            <a:endParaRPr lang="en-US" sz="2400" dirty="0" smtClean="0"/>
          </a:p>
          <a:p>
            <a:pPr marL="342900" indent="-342900">
              <a:buClr>
                <a:srgbClr val="C00000"/>
              </a:buClr>
              <a:buSzPct val="80000"/>
              <a:buFont typeface="Arial" panose="020B0604020202020204" pitchFamily="34" charset="0"/>
              <a:buChar char="►"/>
            </a:pPr>
            <a:r>
              <a:rPr lang="en-US" sz="2400" dirty="0" smtClean="0"/>
              <a:t>Although </a:t>
            </a:r>
            <a:r>
              <a:rPr lang="en-US" sz="2400" dirty="0"/>
              <a:t>the listings are not extensive, some very interesting observations ca be made.</a:t>
            </a:r>
          </a:p>
        </p:txBody>
      </p:sp>
    </p:spTree>
    <p:extLst>
      <p:ext uri="{BB962C8B-B14F-4D97-AF65-F5344CB8AC3E}">
        <p14:creationId xmlns:p14="http://schemas.microsoft.com/office/powerpoint/2010/main" val="137935172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56</a:t>
            </a:r>
            <a:endParaRPr lang="en-GB" sz="1400" b="1" dirty="0">
              <a:latin typeface="Calibri" panose="020F0502020204030204" pitchFamily="34" charset="0"/>
            </a:endParaRPr>
          </a:p>
        </p:txBody>
      </p:sp>
      <p:sp>
        <p:nvSpPr>
          <p:cNvPr id="6" name="Rectangle 5"/>
          <p:cNvSpPr/>
          <p:nvPr/>
        </p:nvSpPr>
        <p:spPr>
          <a:xfrm>
            <a:off x="179512" y="5949280"/>
            <a:ext cx="8712968" cy="707886"/>
          </a:xfrm>
          <a:prstGeom prst="rect">
            <a:avLst/>
          </a:prstGeom>
        </p:spPr>
        <p:txBody>
          <a:bodyPr wrap="square">
            <a:spAutoFit/>
          </a:bodyPr>
          <a:lstStyle/>
          <a:p>
            <a:pPr indent="347663">
              <a:buClr>
                <a:srgbClr val="C00000"/>
              </a:buClr>
              <a:buSzPct val="80000"/>
              <a:buFont typeface="Arial" panose="020B0604020202020204" pitchFamily="34" charset="0"/>
              <a:buChar char="▲"/>
            </a:pPr>
            <a:r>
              <a:rPr lang="en-US" sz="2000" b="1" dirty="0"/>
              <a:t>Fig. </a:t>
            </a:r>
            <a:r>
              <a:rPr lang="en-US" sz="2000" b="1" dirty="0" smtClean="0"/>
              <a:t>2.2 – </a:t>
            </a:r>
            <a:r>
              <a:rPr lang="en-US" sz="2000" dirty="0"/>
              <a:t>Top 10 airports for international tourism arrivals (averaged for </a:t>
            </a:r>
            <a:r>
              <a:rPr lang="en-US" sz="2000" dirty="0" smtClean="0"/>
              <a:t>2016-2017) </a:t>
            </a:r>
            <a:r>
              <a:rPr lang="en-US" sz="2000" dirty="0"/>
              <a:t>and Top 10 cities for international visitors (</a:t>
            </a:r>
            <a:r>
              <a:rPr lang="en-US" sz="2000" dirty="0" smtClean="0"/>
              <a:t>2017)</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1867266178"/>
              </p:ext>
            </p:extLst>
          </p:nvPr>
        </p:nvGraphicFramePr>
        <p:xfrm>
          <a:off x="187504" y="1124744"/>
          <a:ext cx="4312488" cy="4663440"/>
        </p:xfrm>
        <a:graphic>
          <a:graphicData uri="http://schemas.openxmlformats.org/drawingml/2006/table">
            <a:tbl>
              <a:tblPr firstRow="1" bandRow="1">
                <a:tableStyleId>{5C22544A-7EE6-4342-B048-85BDC9FD1C3A}</a:tableStyleId>
              </a:tblPr>
              <a:tblGrid>
                <a:gridCol w="2512288"/>
                <a:gridCol w="1800200"/>
              </a:tblGrid>
              <a:tr h="370840">
                <a:tc>
                  <a:txBody>
                    <a:bodyPr/>
                    <a:lstStyle/>
                    <a:p>
                      <a:r>
                        <a:rPr lang="en-US" sz="2000" dirty="0" smtClean="0">
                          <a:latin typeface="Arial" panose="020B0604020202020204" pitchFamily="34" charset="0"/>
                          <a:cs typeface="Arial" panose="020B0604020202020204" pitchFamily="34" charset="0"/>
                        </a:rPr>
                        <a:t>Airport</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Arrivals (millions)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Dubai</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88.2</a:t>
                      </a:r>
                      <a:endParaRPr lang="en-US"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London (LHI)</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70</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Hong Kong (HKG)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70</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Amsterdam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64</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Paris (CDG)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66</a:t>
                      </a:r>
                    </a:p>
                  </a:txBody>
                  <a:tcPr/>
                </a:tc>
              </a:tr>
              <a:tr h="370840">
                <a:tc>
                  <a:txBody>
                    <a:bodyPr/>
                    <a:lstStyle/>
                    <a:p>
                      <a:r>
                        <a:rPr lang="en-US" sz="2000" dirty="0" smtClean="0">
                          <a:latin typeface="Arial" panose="020B0604020202020204" pitchFamily="34" charset="0"/>
                          <a:cs typeface="Arial" panose="020B0604020202020204" pitchFamily="34" charset="0"/>
                        </a:rPr>
                        <a:t>Singapore</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59</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Seoul</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58</a:t>
                      </a:r>
                      <a:endParaRPr lang="en-US"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Frankfurt (FRA)</a:t>
                      </a:r>
                    </a:p>
                  </a:txBody>
                  <a:tcPr/>
                </a:tc>
                <a:tc>
                  <a:txBody>
                    <a:bodyPr/>
                    <a:lstStyle/>
                    <a:p>
                      <a:pPr algn="ctr"/>
                      <a:r>
                        <a:rPr lang="en-US" sz="2000" dirty="0" smtClean="0">
                          <a:latin typeface="Arial" panose="020B0604020202020204" pitchFamily="34" charset="0"/>
                          <a:cs typeface="Arial" panose="020B0604020202020204" pitchFamily="34" charset="0"/>
                        </a:rPr>
                        <a:t>61</a:t>
                      </a:r>
                      <a:endParaRPr lang="en-US"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Bangkok</a:t>
                      </a:r>
                    </a:p>
                  </a:txBody>
                  <a:tcPr/>
                </a:tc>
                <a:tc>
                  <a:txBody>
                    <a:bodyPr/>
                    <a:lstStyle/>
                    <a:p>
                      <a:pPr algn="ctr"/>
                      <a:r>
                        <a:rPr lang="en-US" sz="2000" dirty="0" smtClean="0">
                          <a:latin typeface="Arial" panose="020B0604020202020204" pitchFamily="34" charset="0"/>
                          <a:cs typeface="Arial" panose="020B0604020202020204" pitchFamily="34" charset="0"/>
                        </a:rPr>
                        <a:t>45</a:t>
                      </a:r>
                      <a:endParaRPr lang="en-US"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Taipei</a:t>
                      </a:r>
                    </a:p>
                  </a:txBody>
                  <a:tcPr/>
                </a:tc>
                <a:tc>
                  <a:txBody>
                    <a:bodyPr/>
                    <a:lstStyle/>
                    <a:p>
                      <a:pPr algn="ctr"/>
                      <a:r>
                        <a:rPr lang="en-US" sz="2000" dirty="0" smtClean="0">
                          <a:latin typeface="Arial" panose="020B0604020202020204" pitchFamily="34" charset="0"/>
                          <a:cs typeface="Arial" panose="020B0604020202020204" pitchFamily="34" charset="0"/>
                        </a:rPr>
                        <a:t>42</a:t>
                      </a:r>
                      <a:endParaRPr lang="en-US" sz="20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482219282"/>
              </p:ext>
            </p:extLst>
          </p:nvPr>
        </p:nvGraphicFramePr>
        <p:xfrm>
          <a:off x="4644008" y="1124744"/>
          <a:ext cx="4248472" cy="4663440"/>
        </p:xfrm>
        <a:graphic>
          <a:graphicData uri="http://schemas.openxmlformats.org/drawingml/2006/table">
            <a:tbl>
              <a:tblPr firstRow="1" bandRow="1">
                <a:tableStyleId>{5C22544A-7EE6-4342-B048-85BDC9FD1C3A}</a:tableStyleId>
              </a:tblPr>
              <a:tblGrid>
                <a:gridCol w="1872208"/>
                <a:gridCol w="2376264"/>
              </a:tblGrid>
              <a:tr h="370840">
                <a:tc>
                  <a:txBody>
                    <a:bodyPr/>
                    <a:lstStyle/>
                    <a:p>
                      <a:r>
                        <a:rPr lang="en-US" sz="2000" dirty="0" smtClean="0">
                          <a:latin typeface="Arial" panose="020B0604020202020204" pitchFamily="34" charset="0"/>
                          <a:cs typeface="Arial" panose="020B0604020202020204" pitchFamily="34" charset="0"/>
                        </a:rPr>
                        <a:t>City</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Visitor estimates (millions)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Bangkok</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20.2</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London</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Paris</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16.1</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Dubai</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16</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Singapore</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13.45</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Tokyo</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12.5</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Seoul</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12.44</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New York</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12.4</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Kuala</a:t>
                      </a:r>
                      <a:r>
                        <a:rPr lang="en-US" sz="2000" baseline="0" dirty="0" smtClean="0">
                          <a:latin typeface="Arial" panose="020B0604020202020204" pitchFamily="34" charset="0"/>
                          <a:cs typeface="Arial" panose="020B0604020202020204" pitchFamily="34" charset="0"/>
                        </a:rPr>
                        <a:t> Lumpur</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12.1</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Hong Kong</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9.25</a:t>
                      </a:r>
                      <a:endParaRPr lang="en-US"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18043012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364715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100" dirty="0" smtClean="0"/>
              <a:t>To </a:t>
            </a:r>
            <a:r>
              <a:rPr lang="en-US" sz="2100" dirty="0"/>
              <a:t>begin with the worlds two busiest airports based on the number of passengers handled do not appear anywhere in Fig. </a:t>
            </a:r>
            <a:r>
              <a:rPr lang="en-US" sz="2100" b="1" dirty="0"/>
              <a:t>2.3</a:t>
            </a:r>
            <a:r>
              <a:rPr lang="en-US" sz="2100" dirty="0"/>
              <a:t>. This is because both Atlanta (ATL) with 90 million passengers and Chicago (ORD) with 69 million passengers act as important hubs for transport within the US. </a:t>
            </a:r>
            <a:r>
              <a:rPr lang="en-US" sz="2100" dirty="0" smtClean="0"/>
              <a:t>Therefore</a:t>
            </a:r>
            <a:r>
              <a:rPr lang="en-US" sz="2100" dirty="0"/>
              <a:t>, many of the passengers handled are not international visitors. </a:t>
            </a:r>
            <a:endParaRPr lang="en-US" sz="2100" dirty="0" smtClean="0"/>
          </a:p>
          <a:p>
            <a:pPr marL="342900" indent="-342900">
              <a:buClr>
                <a:srgbClr val="C00000"/>
              </a:buClr>
              <a:buSzPct val="80000"/>
              <a:buFont typeface="Arial" panose="020B0604020202020204" pitchFamily="34" charset="0"/>
              <a:buChar char="►"/>
            </a:pPr>
            <a:r>
              <a:rPr lang="en-US" sz="2100" dirty="0" smtClean="0"/>
              <a:t>London </a:t>
            </a:r>
            <a:r>
              <a:rPr lang="en-US" sz="2100" dirty="0"/>
              <a:t>and Paris are important destinations and both cities have very busy airports in terms of international visitor arrivals. </a:t>
            </a:r>
            <a:endParaRPr lang="en-US" sz="2100" dirty="0" smtClean="0"/>
          </a:p>
          <a:p>
            <a:pPr marL="342900" indent="-342900">
              <a:buClr>
                <a:srgbClr val="C00000"/>
              </a:buClr>
              <a:buSzPct val="80000"/>
              <a:buFont typeface="Arial" panose="020B0604020202020204" pitchFamily="34" charset="0"/>
              <a:buChar char="►"/>
            </a:pPr>
            <a:r>
              <a:rPr lang="en-US" sz="2100" dirty="0" smtClean="0"/>
              <a:t>London </a:t>
            </a:r>
            <a:r>
              <a:rPr lang="en-US" sz="2100" dirty="0"/>
              <a:t>is particularly important because Heathrow (LHR) has consistently been the world’s busiest airport for international arrivals over recent years</a:t>
            </a:r>
            <a:r>
              <a:rPr lang="en-US" sz="2100" dirty="0" smtClean="0"/>
              <a:t>.</a:t>
            </a:r>
            <a:endParaRPr lang="en-US" sz="2100" dirty="0"/>
          </a:p>
        </p:txBody>
      </p:sp>
      <p:pic>
        <p:nvPicPr>
          <p:cNvPr id="10242"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4677526"/>
            <a:ext cx="3528392" cy="199183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chicago airpo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45030" y="4414316"/>
            <a:ext cx="3385872" cy="22550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45424" y="5143500"/>
            <a:ext cx="1762085" cy="1200329"/>
          </a:xfrm>
          <a:prstGeom prst="rect">
            <a:avLst/>
          </a:prstGeom>
          <a:noFill/>
        </p:spPr>
        <p:txBody>
          <a:bodyPr wrap="none" rtlCol="0">
            <a:spAutoFit/>
          </a:bodyPr>
          <a:lstStyle/>
          <a:p>
            <a:r>
              <a:rPr lang="en-US" dirty="0" smtClean="0"/>
              <a:t>Atlanta Airport</a:t>
            </a:r>
          </a:p>
          <a:p>
            <a:endParaRPr lang="en-US" dirty="0"/>
          </a:p>
          <a:p>
            <a:endParaRPr lang="en-US" dirty="0" smtClean="0"/>
          </a:p>
          <a:p>
            <a:r>
              <a:rPr lang="en-US" dirty="0" smtClean="0"/>
              <a:t>Chicago Airport</a:t>
            </a:r>
            <a:endParaRPr lang="en-US" dirty="0"/>
          </a:p>
        </p:txBody>
      </p:sp>
      <p:cxnSp>
        <p:nvCxnSpPr>
          <p:cNvPr id="5" name="Straight Arrow Connector 4"/>
          <p:cNvCxnSpPr/>
          <p:nvPr/>
        </p:nvCxnSpPr>
        <p:spPr>
          <a:xfrm flipH="1">
            <a:off x="3869921" y="5085184"/>
            <a:ext cx="1404156"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923928" y="6388569"/>
            <a:ext cx="1449779"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311221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62000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70" dirty="0" smtClean="0"/>
              <a:t>Hong </a:t>
            </a:r>
            <a:r>
              <a:rPr lang="en-US" sz="2070" dirty="0"/>
              <a:t>Kong and Dubai feature as important destinations in both lists. One of the reasons why both locations handle lots of international visitors is because of the fact that they are all in very accessible locations. </a:t>
            </a:r>
            <a:endParaRPr lang="en-US" sz="2070" dirty="0" smtClean="0"/>
          </a:p>
          <a:p>
            <a:pPr marL="342900" indent="-342900">
              <a:buClr>
                <a:srgbClr val="C00000"/>
              </a:buClr>
              <a:buSzPct val="80000"/>
              <a:buFont typeface="Arial" panose="020B0604020202020204" pitchFamily="34" charset="0"/>
              <a:buChar char="►"/>
            </a:pPr>
            <a:r>
              <a:rPr lang="en-US" sz="2070" dirty="0" smtClean="0"/>
              <a:t>Fig</a:t>
            </a:r>
            <a:r>
              <a:rPr lang="en-US" sz="2070" dirty="0"/>
              <a:t>. 2.4 shows the large number of airlines that serve each destination and so both locations have been made accessible to leisure and business travellers and those visiting relatives and friends</a:t>
            </a:r>
            <a:r>
              <a:rPr lang="en-US" sz="2070" dirty="0" smtClean="0"/>
              <a:t>.</a:t>
            </a:r>
          </a:p>
          <a:p>
            <a:pPr marL="342900" indent="-342900">
              <a:buClr>
                <a:srgbClr val="C00000"/>
              </a:buClr>
              <a:buSzPct val="80000"/>
              <a:buFont typeface="Arial" panose="020B0604020202020204" pitchFamily="34" charset="0"/>
              <a:buChar char="►"/>
            </a:pPr>
            <a:endParaRPr lang="en-US" sz="2070" dirty="0"/>
          </a:p>
          <a:p>
            <a:pPr marL="342900" indent="-342900">
              <a:buClr>
                <a:srgbClr val="C00000"/>
              </a:buClr>
              <a:buSzPct val="80000"/>
              <a:buFont typeface="Arial" panose="020B0604020202020204" pitchFamily="34" charset="0"/>
              <a:buChar char="►"/>
            </a:pPr>
            <a:endParaRPr lang="en-US" sz="2070" dirty="0" smtClean="0"/>
          </a:p>
          <a:p>
            <a:pPr marL="342900" indent="-342900">
              <a:buClr>
                <a:srgbClr val="C00000"/>
              </a:buClr>
              <a:buSzPct val="80000"/>
              <a:buFont typeface="Arial" panose="020B0604020202020204" pitchFamily="34" charset="0"/>
              <a:buChar char="►"/>
            </a:pPr>
            <a:endParaRPr lang="en-US" sz="2070" dirty="0"/>
          </a:p>
          <a:p>
            <a:pPr>
              <a:buClr>
                <a:srgbClr val="C00000"/>
              </a:buClr>
              <a:buSzPct val="80000"/>
            </a:pPr>
            <a:endParaRPr lang="en-US" sz="2070" dirty="0" smtClean="0"/>
          </a:p>
          <a:p>
            <a:pPr>
              <a:buClr>
                <a:srgbClr val="C00000"/>
              </a:buClr>
              <a:buSzPct val="80000"/>
            </a:pPr>
            <a:endParaRPr lang="en-US" sz="2070" dirty="0"/>
          </a:p>
          <a:p>
            <a:pPr marL="342900" indent="-342900">
              <a:buClr>
                <a:srgbClr val="C00000"/>
              </a:buClr>
              <a:buSzPct val="80000"/>
              <a:buFont typeface="Arial" panose="020B0604020202020204" pitchFamily="34" charset="0"/>
              <a:buChar char="►"/>
            </a:pPr>
            <a:endParaRPr lang="en-US" sz="2800" dirty="0" smtClean="0"/>
          </a:p>
          <a:p>
            <a:pPr marL="342900" indent="-342900">
              <a:buClr>
                <a:srgbClr val="C00000"/>
              </a:buClr>
              <a:buSzPct val="80000"/>
              <a:buFont typeface="Arial" panose="020B0604020202020204" pitchFamily="34" charset="0"/>
              <a:buChar char="►"/>
            </a:pPr>
            <a:r>
              <a:rPr lang="en-US" sz="2070" dirty="0"/>
              <a:t>Let us now briefly look at some aspects of Dubai’s location in relation to its importance as a major transport hub and destination. Fig. </a:t>
            </a:r>
            <a:r>
              <a:rPr lang="en-US" sz="2070" b="1" dirty="0"/>
              <a:t>2.2</a:t>
            </a:r>
            <a:r>
              <a:rPr lang="en-US" sz="2070" dirty="0"/>
              <a:t> shows Dubai’s geographical location (55E, 25N) on the southern shore of the Arabian Gulf. </a:t>
            </a:r>
          </a:p>
        </p:txBody>
      </p:sp>
      <p:pic>
        <p:nvPicPr>
          <p:cNvPr id="9218" name="Picture 2" descr="Image result for dubai airpo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476268"/>
            <a:ext cx="3079470" cy="189238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dubai airpo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7864" y="3476268"/>
            <a:ext cx="2523179" cy="189238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Image result for duba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959925" y="3476268"/>
            <a:ext cx="2860547" cy="1896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631623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381335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860" dirty="0" smtClean="0"/>
              <a:t>It </a:t>
            </a:r>
            <a:r>
              <a:rPr lang="en-US" sz="1860" dirty="0"/>
              <a:t>is strategically located at the crossroads of </a:t>
            </a:r>
            <a:r>
              <a:rPr lang="en-US" sz="1860" dirty="0" smtClean="0"/>
              <a:t>three continents - </a:t>
            </a:r>
            <a:r>
              <a:rPr lang="en-US" sz="1860" dirty="0"/>
              <a:t>Europe, Asia and Africa - a natural meeting place. Dubai is now a major aviation hub, the governments ‘open skies’ policy has resulted in Dubai International Airport being served by over 100 airlines, with </a:t>
            </a:r>
            <a:r>
              <a:rPr lang="en-US" sz="1860" dirty="0" smtClean="0"/>
              <a:t>connections </a:t>
            </a:r>
            <a:r>
              <a:rPr lang="en-US" sz="1860" dirty="0"/>
              <a:t>to more than 140 cities worldwide. </a:t>
            </a:r>
            <a:endParaRPr lang="en-US" sz="1860" dirty="0" smtClean="0"/>
          </a:p>
          <a:p>
            <a:pPr marL="342900" indent="-342900">
              <a:buClr>
                <a:srgbClr val="C00000"/>
              </a:buClr>
              <a:buSzPct val="80000"/>
              <a:buFont typeface="Arial" panose="020B0604020202020204" pitchFamily="34" charset="0"/>
              <a:buChar char="►"/>
            </a:pPr>
            <a:r>
              <a:rPr lang="en-US" sz="1860" dirty="0" smtClean="0"/>
              <a:t>It </a:t>
            </a:r>
            <a:r>
              <a:rPr lang="en-US" sz="1860" dirty="0"/>
              <a:t>is also the operation hub for Emirates and so attracts visitors wanting a stopover</a:t>
            </a:r>
            <a:r>
              <a:rPr lang="en-US" sz="1860" dirty="0" smtClean="0"/>
              <a:t>.</a:t>
            </a:r>
          </a:p>
          <a:p>
            <a:pPr marL="342900" indent="-342900">
              <a:buClr>
                <a:srgbClr val="C00000"/>
              </a:buClr>
              <a:buSzPct val="80000"/>
              <a:buFont typeface="Arial" panose="020B0604020202020204" pitchFamily="34" charset="0"/>
              <a:buChar char="►"/>
            </a:pPr>
            <a:r>
              <a:rPr lang="en-US" sz="1860" dirty="0"/>
              <a:t>Dubai has a very accessible location and in terms of flying times: London is seven hours away, Frankfurt is six, Hong Kong eight and Nairobi four. These facts give Dubai a very wide catchment area. Business events in Dubai attract delegates and trade visitors from around the world. This catchment area covers the Gulf States, other Arab countries like Iran, the Asian subcontinent, East Africa, Central Asia and the Commonwealth of Independent States (CIS).</a:t>
            </a:r>
          </a:p>
        </p:txBody>
      </p:sp>
      <p:pic>
        <p:nvPicPr>
          <p:cNvPr id="9218" name="Picture 2" descr="Image result for dubai airpor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5060444"/>
            <a:ext cx="3079470" cy="160435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dubai airpor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347864" y="5085184"/>
            <a:ext cx="2523179" cy="15796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Image result for duba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
          <a:stretch/>
        </p:blipFill>
        <p:spPr bwMode="auto">
          <a:xfrm>
            <a:off x="5959925" y="5085184"/>
            <a:ext cx="2860547"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966923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241384" y="2780928"/>
            <a:ext cx="4651096" cy="3488322"/>
          </a:xfrm>
          <a:prstGeom prst="rect">
            <a:avLst/>
          </a:prstGeom>
        </p:spPr>
      </p:pic>
      <p:sp>
        <p:nvSpPr>
          <p:cNvPr id="3074" name="Title 1"/>
          <p:cNvSpPr>
            <a:spLocks noGrp="1"/>
          </p:cNvSpPr>
          <p:nvPr>
            <p:ph type="title"/>
          </p:nvPr>
        </p:nvSpPr>
        <p:spPr>
          <a:xfrm>
            <a:off x="107504" y="44624"/>
            <a:ext cx="7560840" cy="625434"/>
          </a:xfrm>
        </p:spPr>
        <p:txBody>
          <a:bodyPr>
            <a:noAutofit/>
          </a:bodyPr>
          <a:lstStyle/>
          <a:p>
            <a:r>
              <a:rPr lang="en-GB" sz="3600" dirty="0" smtClean="0"/>
              <a:t>2.1 – The Main Global Features</a:t>
            </a:r>
            <a:endParaRPr lang="en-GB" sz="3600" b="1" dirty="0" smtClean="0"/>
          </a:p>
        </p:txBody>
      </p:sp>
      <p:sp>
        <p:nvSpPr>
          <p:cNvPr id="4" name="Round Same Side Corner Rectangle 3">
            <a:hlinkClick r:id="rId4"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262979"/>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100" dirty="0"/>
              <a:t>This rapidly developing region boasts a population of around 1.5 billion people. A recent analysis of Dubai hotel guests’ country of origin identified the following breakdown in Fig. </a:t>
            </a:r>
            <a:r>
              <a:rPr lang="en-US" sz="2100" b="1" dirty="0"/>
              <a:t>2.5</a:t>
            </a:r>
            <a:r>
              <a:rPr lang="en-US" sz="2100" dirty="0" smtClean="0"/>
              <a:t>.</a:t>
            </a:r>
          </a:p>
          <a:p>
            <a:pPr marL="342900" indent="-342900">
              <a:buClr>
                <a:srgbClr val="C00000"/>
              </a:buClr>
              <a:buSzPct val="80000"/>
              <a:buFont typeface="Arial" panose="020B0604020202020204" pitchFamily="34" charset="0"/>
              <a:buChar char="►"/>
            </a:pPr>
            <a:r>
              <a:rPr lang="en-US" sz="2100" dirty="0"/>
              <a:t>Previously viewed in tourism terms as little more than a duty free stopover, Dubai today has become a highly acclaimed destination offering an outstanding range </a:t>
            </a:r>
            <a:r>
              <a:rPr lang="en-US" sz="2100" dirty="0" smtClean="0"/>
              <a:t/>
            </a:r>
            <a:br>
              <a:rPr lang="en-US" sz="2100" dirty="0" smtClean="0"/>
            </a:br>
            <a:r>
              <a:rPr lang="en-US" sz="2100" dirty="0" smtClean="0"/>
              <a:t>of </a:t>
            </a:r>
            <a:r>
              <a:rPr lang="en-US" sz="2100" dirty="0"/>
              <a:t>facilities and services. </a:t>
            </a:r>
            <a:endParaRPr lang="en-US" sz="2100" dirty="0" smtClean="0"/>
          </a:p>
          <a:p>
            <a:pPr marL="342900" indent="-342900">
              <a:buClr>
                <a:srgbClr val="C00000"/>
              </a:buClr>
              <a:buSzPct val="80000"/>
              <a:buFont typeface="Arial" panose="020B0604020202020204" pitchFamily="34" charset="0"/>
              <a:buChar char="►"/>
            </a:pPr>
            <a:r>
              <a:rPr lang="en-US" sz="2100" dirty="0" smtClean="0"/>
              <a:t>Dubai’s </a:t>
            </a:r>
            <a:r>
              <a:rPr lang="en-US" sz="2100" dirty="0"/>
              <a:t>significance as a global </a:t>
            </a:r>
            <a:r>
              <a:rPr lang="en-US" sz="2100" dirty="0" smtClean="0"/>
              <a:t/>
            </a:r>
            <a:br>
              <a:rPr lang="en-US" sz="2100" dirty="0" smtClean="0"/>
            </a:br>
            <a:r>
              <a:rPr lang="en-US" sz="2100" dirty="0" smtClean="0"/>
              <a:t>destination </a:t>
            </a:r>
            <a:r>
              <a:rPr lang="en-US" sz="2100" dirty="0"/>
              <a:t>stems from the </a:t>
            </a:r>
            <a:r>
              <a:rPr lang="en-US" sz="2100" dirty="0" smtClean="0"/>
              <a:t/>
            </a:r>
            <a:br>
              <a:rPr lang="en-US" sz="2100" dirty="0" smtClean="0"/>
            </a:br>
            <a:r>
              <a:rPr lang="en-US" sz="2100" dirty="0" smtClean="0"/>
              <a:t>fact that </a:t>
            </a:r>
            <a:r>
              <a:rPr lang="en-US" sz="2100" dirty="0"/>
              <a:t>it can be viewed </a:t>
            </a:r>
            <a:r>
              <a:rPr lang="en-US" sz="2100" dirty="0" smtClean="0"/>
              <a:t/>
            </a:r>
            <a:br>
              <a:rPr lang="en-US" sz="2100" dirty="0" smtClean="0"/>
            </a:br>
            <a:r>
              <a:rPr lang="en-US" sz="2100" dirty="0" smtClean="0"/>
              <a:t>from </a:t>
            </a:r>
            <a:r>
              <a:rPr lang="en-US" sz="2100" dirty="0"/>
              <a:t>two </a:t>
            </a:r>
            <a:r>
              <a:rPr lang="en-US" sz="2100" dirty="0" smtClean="0"/>
              <a:t>main </a:t>
            </a:r>
            <a:r>
              <a:rPr lang="en-US" sz="2100" dirty="0"/>
              <a:t>perspectives. </a:t>
            </a:r>
            <a:r>
              <a:rPr lang="en-US" sz="2100" dirty="0" smtClean="0"/>
              <a:t/>
            </a:r>
            <a:br>
              <a:rPr lang="en-US" sz="2100" dirty="0" smtClean="0"/>
            </a:br>
            <a:r>
              <a:rPr lang="en-US" sz="2100" dirty="0" smtClean="0"/>
              <a:t>It </a:t>
            </a:r>
            <a:r>
              <a:rPr lang="en-US" sz="2100" dirty="0"/>
              <a:t>is not just </a:t>
            </a:r>
            <a:r>
              <a:rPr lang="en-US" sz="2100" dirty="0" smtClean="0"/>
              <a:t>a </a:t>
            </a:r>
            <a:r>
              <a:rPr lang="en-US" sz="2100" dirty="0"/>
              <a:t>simple holiday </a:t>
            </a:r>
            <a:r>
              <a:rPr lang="en-US" sz="2100" dirty="0" smtClean="0"/>
              <a:t/>
            </a:r>
            <a:br>
              <a:rPr lang="en-US" sz="2100" dirty="0" smtClean="0"/>
            </a:br>
            <a:r>
              <a:rPr lang="en-US" sz="2100" dirty="0" smtClean="0"/>
              <a:t>destination for </a:t>
            </a:r>
            <a:r>
              <a:rPr lang="en-US" sz="2100" dirty="0"/>
              <a:t>leisure </a:t>
            </a:r>
            <a:r>
              <a:rPr lang="en-US" sz="2100" dirty="0" smtClean="0"/>
              <a:t/>
            </a:r>
            <a:br>
              <a:rPr lang="en-US" sz="2100" dirty="0" smtClean="0"/>
            </a:br>
            <a:r>
              <a:rPr lang="en-US" sz="2100" dirty="0" smtClean="0"/>
              <a:t>travellers</a:t>
            </a:r>
            <a:r>
              <a:rPr lang="en-US" sz="2100" dirty="0"/>
              <a:t>; it is an </a:t>
            </a:r>
            <a:r>
              <a:rPr lang="en-US" sz="2100" dirty="0" smtClean="0"/>
              <a:t>important </a:t>
            </a:r>
            <a:br>
              <a:rPr lang="en-US" sz="2100" dirty="0" smtClean="0"/>
            </a:br>
            <a:r>
              <a:rPr lang="en-US" sz="2100" dirty="0" smtClean="0"/>
              <a:t>commercial</a:t>
            </a:r>
            <a:r>
              <a:rPr lang="en-US" sz="2100" dirty="0"/>
              <a:t>, trading </a:t>
            </a:r>
            <a:r>
              <a:rPr lang="en-US" sz="2100" dirty="0" smtClean="0"/>
              <a:t>and </a:t>
            </a:r>
            <a:br>
              <a:rPr lang="en-US" sz="2100" dirty="0" smtClean="0"/>
            </a:br>
            <a:r>
              <a:rPr lang="en-US" sz="2100" dirty="0" smtClean="0"/>
              <a:t>business </a:t>
            </a:r>
            <a:r>
              <a:rPr lang="en-US" sz="2100" dirty="0"/>
              <a:t>centre as well.</a:t>
            </a:r>
          </a:p>
        </p:txBody>
      </p:sp>
      <p:sp>
        <p:nvSpPr>
          <p:cNvPr id="8" name="Rectangle 7"/>
          <p:cNvSpPr/>
          <p:nvPr/>
        </p:nvSpPr>
        <p:spPr>
          <a:xfrm>
            <a:off x="3203848" y="6269250"/>
            <a:ext cx="5688632" cy="400110"/>
          </a:xfrm>
          <a:prstGeom prst="rect">
            <a:avLst/>
          </a:prstGeom>
        </p:spPr>
        <p:txBody>
          <a:bodyPr wrap="square">
            <a:spAutoFit/>
          </a:bodyPr>
          <a:lstStyle/>
          <a:p>
            <a:pPr indent="347663">
              <a:buClr>
                <a:srgbClr val="C00000"/>
              </a:buClr>
              <a:buSzPct val="80000"/>
              <a:buFont typeface="Arial" panose="020B0604020202020204" pitchFamily="34" charset="0"/>
              <a:buChar char="▲"/>
            </a:pPr>
            <a:r>
              <a:rPr lang="en-US" sz="2000" b="1" dirty="0"/>
              <a:t>Fig. </a:t>
            </a:r>
            <a:r>
              <a:rPr lang="en-US" sz="2000" b="1" dirty="0" smtClean="0"/>
              <a:t>2.5 - </a:t>
            </a:r>
            <a:r>
              <a:rPr lang="en-US" sz="2000" dirty="0" smtClean="0"/>
              <a:t>Dubai </a:t>
            </a:r>
            <a:r>
              <a:rPr lang="en-US" sz="2000" dirty="0"/>
              <a:t>hotel guests’ country of origin</a:t>
            </a:r>
          </a:p>
        </p:txBody>
      </p:sp>
    </p:spTree>
    <p:extLst>
      <p:ext uri="{BB962C8B-B14F-4D97-AF65-F5344CB8AC3E}">
        <p14:creationId xmlns:p14="http://schemas.microsoft.com/office/powerpoint/2010/main" val="142527010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63231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The world map shown as Fig. </a:t>
            </a:r>
            <a:r>
              <a:rPr lang="en-US" sz="2000" b="1" dirty="0"/>
              <a:t>2.2</a:t>
            </a:r>
            <a:r>
              <a:rPr lang="en-US" sz="2000" dirty="0"/>
              <a:t> indicates clearly that the surface of the earth is not uniform, the continents and oceans occupy different positions relative to each other. </a:t>
            </a:r>
            <a:endParaRPr lang="en-US" sz="2000" dirty="0" smtClean="0"/>
          </a:p>
          <a:p>
            <a:pPr marL="342900" indent="-342900">
              <a:buClr>
                <a:srgbClr val="C00000"/>
              </a:buClr>
              <a:buSzPct val="80000"/>
              <a:buFont typeface="Arial" panose="020B0604020202020204" pitchFamily="34" charset="0"/>
              <a:buChar char="►"/>
            </a:pPr>
            <a:r>
              <a:rPr lang="en-US" sz="2000" dirty="0" smtClean="0"/>
              <a:t>The </a:t>
            </a:r>
            <a:r>
              <a:rPr lang="en-US" sz="2000" dirty="0"/>
              <a:t>map has certain significant lines of </a:t>
            </a:r>
            <a:r>
              <a:rPr lang="en-US" sz="2000" b="1" dirty="0" smtClean="0">
                <a:solidFill>
                  <a:srgbClr val="FF0000"/>
                </a:solidFill>
              </a:rPr>
              <a:t>latitude </a:t>
            </a:r>
            <a:r>
              <a:rPr lang="en-US" sz="2000" dirty="0"/>
              <a:t>marked on it. The lines of latitude </a:t>
            </a:r>
            <a:r>
              <a:rPr lang="en-US" sz="2000" dirty="0" smtClean="0"/>
              <a:t>indicate </a:t>
            </a:r>
            <a:r>
              <a:rPr lang="en-US" sz="2000" dirty="0"/>
              <a:t>distance away from the equator, </a:t>
            </a:r>
            <a:r>
              <a:rPr lang="en-US" sz="2000" dirty="0" smtClean="0"/>
              <a:t>in </a:t>
            </a:r>
            <a:r>
              <a:rPr lang="en-US" sz="2000" dirty="0"/>
              <a:t>both the northern and southern </a:t>
            </a:r>
            <a:r>
              <a:rPr lang="en-US" sz="2000" dirty="0" smtClean="0"/>
              <a:t>hemispheres</a:t>
            </a:r>
            <a:r>
              <a:rPr lang="en-US" sz="2000" dirty="0"/>
              <a:t>. </a:t>
            </a:r>
            <a:endParaRPr lang="en-US" sz="2000" dirty="0" smtClean="0"/>
          </a:p>
          <a:p>
            <a:pPr marL="342900" indent="-342900">
              <a:buClr>
                <a:srgbClr val="C00000"/>
              </a:buClr>
              <a:buSzPct val="80000"/>
              <a:buFont typeface="Arial" panose="020B0604020202020204" pitchFamily="34" charset="0"/>
              <a:buChar char="►"/>
            </a:pPr>
            <a:r>
              <a:rPr lang="en-US" sz="2000" dirty="0" smtClean="0"/>
              <a:t>The </a:t>
            </a:r>
            <a:r>
              <a:rPr lang="en-US" sz="2000" dirty="0"/>
              <a:t>position of any location on the earths </a:t>
            </a:r>
            <a:r>
              <a:rPr lang="en-US" sz="2000" dirty="0" smtClean="0"/>
              <a:t/>
            </a:r>
            <a:br>
              <a:rPr lang="en-US" sz="2000" dirty="0" smtClean="0"/>
            </a:br>
            <a:r>
              <a:rPr lang="en-US" sz="2000" dirty="0" smtClean="0"/>
              <a:t>surface </a:t>
            </a:r>
            <a:r>
              <a:rPr lang="en-US" sz="2000" dirty="0"/>
              <a:t>can be described in terms of its </a:t>
            </a:r>
            <a:r>
              <a:rPr lang="en-US" sz="2000" dirty="0" smtClean="0"/>
              <a:t/>
            </a:r>
            <a:br>
              <a:rPr lang="en-US" sz="2000" dirty="0" smtClean="0"/>
            </a:br>
            <a:r>
              <a:rPr lang="en-US" sz="2000" dirty="0" smtClean="0"/>
              <a:t>latitude</a:t>
            </a:r>
            <a:r>
              <a:rPr lang="en-US" sz="2000" dirty="0"/>
              <a:t>, measured in degrees, north or </a:t>
            </a:r>
            <a:r>
              <a:rPr lang="en-US" sz="2000" dirty="0" smtClean="0"/>
              <a:t/>
            </a:r>
            <a:br>
              <a:rPr lang="en-US" sz="2000" dirty="0" smtClean="0"/>
            </a:br>
            <a:r>
              <a:rPr lang="en-US" sz="2000" dirty="0" smtClean="0"/>
              <a:t>south </a:t>
            </a:r>
            <a:r>
              <a:rPr lang="en-US" sz="2000" dirty="0"/>
              <a:t>of the Equator.</a:t>
            </a:r>
          </a:p>
          <a:p>
            <a:pPr marL="342900" indent="-342900">
              <a:buClr>
                <a:srgbClr val="C00000"/>
              </a:buClr>
              <a:buSzPct val="80000"/>
              <a:buFont typeface="Arial" panose="020B0604020202020204" pitchFamily="34" charset="0"/>
              <a:buChar char="►"/>
            </a:pPr>
            <a:r>
              <a:rPr lang="en-US" sz="2000" dirty="0"/>
              <a:t>Similarly, lines of </a:t>
            </a:r>
            <a:r>
              <a:rPr lang="en-US" sz="2000" b="1" dirty="0">
                <a:solidFill>
                  <a:srgbClr val="FF0000"/>
                </a:solidFill>
              </a:rPr>
              <a:t>longitude </a:t>
            </a:r>
            <a:r>
              <a:rPr lang="en-US" sz="2000" dirty="0"/>
              <a:t>indicate a </a:t>
            </a:r>
            <a:r>
              <a:rPr lang="en-US" sz="2000" dirty="0" smtClean="0"/>
              <a:t/>
            </a:r>
            <a:br>
              <a:rPr lang="en-US" sz="2000" dirty="0" smtClean="0"/>
            </a:br>
            <a:r>
              <a:rPr lang="en-US" sz="2000" dirty="0" smtClean="0"/>
              <a:t>locations </a:t>
            </a:r>
            <a:r>
              <a:rPr lang="en-US" sz="2000" dirty="0"/>
              <a:t>position east or west of the </a:t>
            </a:r>
            <a:r>
              <a:rPr lang="en-US" sz="2000" dirty="0" smtClean="0"/>
              <a:t/>
            </a:r>
            <a:br>
              <a:rPr lang="en-US" sz="2000" dirty="0" smtClean="0"/>
            </a:br>
            <a:r>
              <a:rPr lang="en-US" sz="2000" dirty="0" smtClean="0"/>
              <a:t>Greenwich</a:t>
            </a:r>
            <a:r>
              <a:rPr lang="en-US" sz="2000" dirty="0"/>
              <a:t>. The fact that the earth is </a:t>
            </a:r>
            <a:r>
              <a:rPr lang="en-US" sz="2000" dirty="0" smtClean="0"/>
              <a:t/>
            </a:r>
            <a:br>
              <a:rPr lang="en-US" sz="2000" dirty="0" smtClean="0"/>
            </a:br>
            <a:r>
              <a:rPr lang="en-US" sz="2000" dirty="0" smtClean="0"/>
              <a:t>round </a:t>
            </a:r>
            <a:r>
              <a:rPr lang="en-US" sz="2000" dirty="0"/>
              <a:t>means that there has to be a </a:t>
            </a:r>
            <a:r>
              <a:rPr lang="en-US" sz="2000" dirty="0" smtClean="0"/>
              <a:t/>
            </a:r>
            <a:br>
              <a:rPr lang="en-US" sz="2000" dirty="0" smtClean="0"/>
            </a:br>
            <a:r>
              <a:rPr lang="en-US" sz="2000" dirty="0" smtClean="0"/>
              <a:t>point </a:t>
            </a:r>
            <a:r>
              <a:rPr lang="en-US" sz="2000" dirty="0"/>
              <a:t>where east meets west. </a:t>
            </a:r>
            <a:endParaRPr lang="en-US" sz="2000" dirty="0" smtClean="0"/>
          </a:p>
          <a:p>
            <a:pPr marL="342900" indent="-342900">
              <a:buClr>
                <a:srgbClr val="C00000"/>
              </a:buClr>
              <a:buSzPct val="80000"/>
              <a:buFont typeface="Arial" panose="020B0604020202020204" pitchFamily="34" charset="0"/>
              <a:buChar char="►"/>
            </a:pPr>
            <a:r>
              <a:rPr lang="en-US" sz="2000" dirty="0" smtClean="0"/>
              <a:t>Positions </a:t>
            </a:r>
            <a:r>
              <a:rPr lang="en-US" sz="2000" dirty="0"/>
              <a:t>relative to Greenwich are indicated bylines of longitude, measured in degrees, from 0 to 180 East and from 0 to 180 West. Both sets of lines have significant implications as we shall now investigate.</a:t>
            </a:r>
          </a:p>
        </p:txBody>
      </p:sp>
      <p:pic>
        <p:nvPicPr>
          <p:cNvPr id="13314" name="Picture 2" descr="Image result for egypt latitude and longitude ma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364089" y="2740949"/>
            <a:ext cx="3577952" cy="2920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84951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632311"/>
          </a:xfrm>
          <a:prstGeom prst="rect">
            <a:avLst/>
          </a:prstGeom>
        </p:spPr>
        <p:txBody>
          <a:bodyPr wrap="square">
            <a:spAutoFit/>
          </a:bodyPr>
          <a:lstStyle/>
          <a:p>
            <a:pPr>
              <a:buClr>
                <a:srgbClr val="C00000"/>
              </a:buClr>
              <a:buSzPct val="80000"/>
            </a:pPr>
            <a:r>
              <a:rPr lang="en-US" sz="2000" b="1" dirty="0">
                <a:solidFill>
                  <a:srgbClr val="C00000"/>
                </a:solidFill>
              </a:rPr>
              <a:t>Relationship between global position and time zones</a:t>
            </a:r>
          </a:p>
          <a:p>
            <a:pPr marL="342900" indent="-342900">
              <a:buClr>
                <a:srgbClr val="C00000"/>
              </a:buClr>
              <a:buSzPct val="80000"/>
              <a:buFont typeface="Arial" panose="020B0604020202020204" pitchFamily="34" charset="0"/>
              <a:buChar char="►"/>
            </a:pPr>
            <a:r>
              <a:rPr lang="en-US" sz="2000" dirty="0"/>
              <a:t>In 1878, Canadian Sir Sanford Fleming proposed the system of worldwide time zones that we use today. He recommended that the world be divided into twenty-four time zones, each spaced 15 degrees of longitude apart. Since the earth rotates once every 24 hours and there are 360 degrees of longitude, each hour the earth rotates one-twenty-fourth of a circle or 15 degrees of longitude.</a:t>
            </a:r>
          </a:p>
          <a:p>
            <a:pPr marL="342900" indent="-342900">
              <a:buClr>
                <a:srgbClr val="C00000"/>
              </a:buClr>
              <a:buSzPct val="80000"/>
              <a:buFont typeface="Arial" panose="020B0604020202020204" pitchFamily="34" charset="0"/>
              <a:buChar char="►"/>
            </a:pPr>
            <a:r>
              <a:rPr lang="en-US" sz="2000" dirty="0"/>
              <a:t>Today, many countries operate on variations of </a:t>
            </a:r>
            <a:r>
              <a:rPr lang="en-US" sz="2000" dirty="0" smtClean="0"/>
              <a:t/>
            </a:r>
            <a:br>
              <a:rPr lang="en-US" sz="2000" dirty="0" smtClean="0"/>
            </a:br>
            <a:r>
              <a:rPr lang="en-US" sz="2000" dirty="0" smtClean="0"/>
              <a:t>the </a:t>
            </a:r>
            <a:r>
              <a:rPr lang="en-US" sz="2000" dirty="0"/>
              <a:t>time zones proposed by Sir Fleming, as </a:t>
            </a:r>
            <a:r>
              <a:rPr lang="en-US" sz="2000" dirty="0" smtClean="0"/>
              <a:t/>
            </a:r>
            <a:br>
              <a:rPr lang="en-US" sz="2000" dirty="0" smtClean="0"/>
            </a:br>
            <a:r>
              <a:rPr lang="en-US" sz="2000" dirty="0" smtClean="0"/>
              <a:t>shown </a:t>
            </a:r>
            <a:r>
              <a:rPr lang="en-US" sz="2000" dirty="0"/>
              <a:t>on Fig. </a:t>
            </a:r>
            <a:r>
              <a:rPr lang="en-US" sz="2000" b="1" dirty="0"/>
              <a:t>2.6</a:t>
            </a:r>
            <a:r>
              <a:rPr lang="en-US" sz="2000" dirty="0"/>
              <a:t>.</a:t>
            </a:r>
          </a:p>
          <a:p>
            <a:pPr marL="342900" indent="-342900">
              <a:buClr>
                <a:srgbClr val="C00000"/>
              </a:buClr>
              <a:buSzPct val="80000"/>
              <a:buFont typeface="Arial" panose="020B0604020202020204" pitchFamily="34" charset="0"/>
              <a:buChar char="►"/>
            </a:pPr>
            <a:r>
              <a:rPr lang="en-US" sz="2000" dirty="0"/>
              <a:t>All of China (which should span five time zones) </a:t>
            </a:r>
            <a:r>
              <a:rPr lang="en-US" sz="2000" dirty="0" smtClean="0"/>
              <a:t/>
            </a:r>
            <a:br>
              <a:rPr lang="en-US" sz="2000" dirty="0" smtClean="0"/>
            </a:br>
            <a:r>
              <a:rPr lang="en-US" sz="2000" dirty="0" smtClean="0"/>
              <a:t>uses </a:t>
            </a:r>
            <a:r>
              <a:rPr lang="en-US" sz="2000" dirty="0"/>
              <a:t>a single time zone - eight hours ahead of </a:t>
            </a:r>
            <a:r>
              <a:rPr lang="en-US" sz="2000" dirty="0" smtClean="0"/>
              <a:t/>
            </a:r>
            <a:br>
              <a:rPr lang="en-US" sz="2000" dirty="0" smtClean="0"/>
            </a:br>
            <a:r>
              <a:rPr lang="en-US" sz="2000" dirty="0" smtClean="0"/>
              <a:t>Coordinated </a:t>
            </a:r>
            <a:r>
              <a:rPr lang="en-US" sz="2000" dirty="0"/>
              <a:t>Universal Time </a:t>
            </a:r>
            <a:r>
              <a:rPr lang="en-US" sz="2000" dirty="0" smtClean="0"/>
              <a:t>(known by the </a:t>
            </a:r>
            <a:br>
              <a:rPr lang="en-US" sz="2000" dirty="0" smtClean="0"/>
            </a:br>
            <a:r>
              <a:rPr lang="en-US" sz="2000" dirty="0" smtClean="0"/>
              <a:t>abbreviation UTC </a:t>
            </a:r>
            <a:r>
              <a:rPr lang="en-US" sz="2000" dirty="0"/>
              <a:t>- based on the time zone running through Greenwich at 0 degrees longitude). This is also frequently referred to as </a:t>
            </a:r>
            <a:r>
              <a:rPr lang="en-US" sz="2000" b="1" dirty="0">
                <a:solidFill>
                  <a:srgbClr val="FF0000"/>
                </a:solidFill>
              </a:rPr>
              <a:t>Greenwich Mean Time</a:t>
            </a:r>
            <a:r>
              <a:rPr lang="en-US" sz="2000" dirty="0"/>
              <a:t> or GMT. Australia uses three time zones - its central time zone is half-hour ahead of its designated time zone. Several countries </a:t>
            </a:r>
            <a:r>
              <a:rPr lang="en-US" sz="2000" dirty="0" smtClean="0"/>
              <a:t>in the </a:t>
            </a:r>
            <a:r>
              <a:rPr lang="en-US" sz="2000" dirty="0"/>
              <a:t>Middle East and South Asia also utilize half-hour time zones.</a:t>
            </a:r>
          </a:p>
        </p:txBody>
      </p:sp>
      <p:pic>
        <p:nvPicPr>
          <p:cNvPr id="8" name="Picture 2" descr="Image result for world time zon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3068961"/>
            <a:ext cx="2808312"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33885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pic>
        <p:nvPicPr>
          <p:cNvPr id="16386" name="Picture 2" descr="Image result for world time zon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68" y="1088890"/>
            <a:ext cx="8751812" cy="561113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283968" y="6237312"/>
            <a:ext cx="3744416" cy="400110"/>
          </a:xfrm>
          <a:prstGeom prst="rect">
            <a:avLst/>
          </a:prstGeom>
          <a:solidFill>
            <a:schemeClr val="bg1"/>
          </a:solidFill>
        </p:spPr>
        <p:txBody>
          <a:bodyPr wrap="square">
            <a:spAutoFit/>
          </a:bodyPr>
          <a:lstStyle/>
          <a:p>
            <a:pPr indent="347663">
              <a:buClr>
                <a:srgbClr val="C00000"/>
              </a:buClr>
              <a:buSzPct val="80000"/>
              <a:buFont typeface="Arial" panose="020B0604020202020204" pitchFamily="34" charset="0"/>
              <a:buChar char="▲"/>
            </a:pPr>
            <a:r>
              <a:rPr lang="en-US" sz="2000" b="1" dirty="0"/>
              <a:t>Fig. </a:t>
            </a:r>
            <a:r>
              <a:rPr lang="en-US" sz="2000" b="1" dirty="0" smtClean="0"/>
              <a:t>2.6 – </a:t>
            </a:r>
            <a:r>
              <a:rPr lang="en-US" sz="2000" dirty="0" smtClean="0"/>
              <a:t>World Time Zones</a:t>
            </a:r>
            <a:endParaRPr lang="en-US" sz="2000" dirty="0"/>
          </a:p>
        </p:txBody>
      </p:sp>
    </p:spTree>
    <p:extLst>
      <p:ext uri="{BB962C8B-B14F-4D97-AF65-F5344CB8AC3E}">
        <p14:creationId xmlns:p14="http://schemas.microsoft.com/office/powerpoint/2010/main" val="417442426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5632311"/>
          </a:xfrm>
          <a:prstGeom prst="rect">
            <a:avLst/>
          </a:prstGeom>
        </p:spPr>
        <p:txBody>
          <a:bodyPr wrap="square">
            <a:spAutoFit/>
          </a:bodyPr>
          <a:lstStyle/>
          <a:p>
            <a:pPr>
              <a:buClr>
                <a:srgbClr val="C00000"/>
              </a:buClr>
              <a:buSzPct val="80000"/>
            </a:pPr>
            <a:r>
              <a:rPr lang="en-US" sz="2000" b="1" dirty="0">
                <a:solidFill>
                  <a:srgbClr val="C00000"/>
                </a:solidFill>
              </a:rPr>
              <a:t>Relationship between global position and time zones</a:t>
            </a:r>
          </a:p>
          <a:p>
            <a:pPr marL="342900" indent="-342900">
              <a:buClr>
                <a:srgbClr val="C00000"/>
              </a:buClr>
              <a:buSzPct val="80000"/>
              <a:buFont typeface="Arial" panose="020B0604020202020204" pitchFamily="34" charset="0"/>
              <a:buChar char="►"/>
            </a:pPr>
            <a:r>
              <a:rPr lang="en-US" sz="2000" dirty="0"/>
              <a:t>International travellers need to be aware of the complication that can arise when countries introduce Daylight Saving Time (DST) for certain months of the year. In the UK, for example, GMT is used during the winter months; this is then followed by British Summer Time, when clocks are set forward 1 hour, until October when time is changed back to GMT.</a:t>
            </a:r>
          </a:p>
          <a:p>
            <a:pPr marL="342900" indent="-342900">
              <a:buClr>
                <a:srgbClr val="C00000"/>
              </a:buClr>
              <a:buSzPct val="80000"/>
              <a:buFont typeface="Arial" panose="020B0604020202020204" pitchFamily="34" charset="0"/>
              <a:buChar char="►"/>
            </a:pPr>
            <a:r>
              <a:rPr lang="en-US" sz="2000" dirty="0"/>
              <a:t>Finally, the </a:t>
            </a:r>
            <a:r>
              <a:rPr lang="en-US" sz="2000" b="1" dirty="0">
                <a:solidFill>
                  <a:srgbClr val="FF0000"/>
                </a:solidFill>
              </a:rPr>
              <a:t>International Date Line </a:t>
            </a:r>
            <a:r>
              <a:rPr lang="en-US" sz="2000" dirty="0"/>
              <a:t>(IDL) is an imaginary line on the surface of the Earth opposite to the Prime Meridian or Greenwich Meridian, where the date changes as one travels east or west across it. Roughly along 180° longitude, with diversions to pass around some territories and island groups, it mostly corresponds to the time zone boundary separating -12 and +12 hours GMT. </a:t>
            </a:r>
            <a:endParaRPr lang="en-US" sz="2000" dirty="0" smtClean="0"/>
          </a:p>
          <a:p>
            <a:pPr marL="342900" indent="-342900">
              <a:buClr>
                <a:srgbClr val="C00000"/>
              </a:buClr>
              <a:buSzPct val="80000"/>
              <a:buFont typeface="Arial" panose="020B0604020202020204" pitchFamily="34" charset="0"/>
              <a:buChar char="►"/>
            </a:pPr>
            <a:r>
              <a:rPr lang="en-US" sz="2000" dirty="0" smtClean="0"/>
              <a:t>If </a:t>
            </a:r>
            <a:r>
              <a:rPr lang="en-US" sz="2000" dirty="0"/>
              <a:t>a passenger were to cross the IDL, for example, making a journey from Los Angeles in </a:t>
            </a:r>
            <a:r>
              <a:rPr lang="en-US" sz="2000" dirty="0" smtClean="0"/>
              <a:t>the USA </a:t>
            </a:r>
            <a:r>
              <a:rPr lang="en-US" sz="2000" dirty="0"/>
              <a:t>(which is behind GMT) to Sydney in Australia (which is ahead of GMT), then they would actually have gone forward a day. Depending on the route followed and the locations involved, passengers might arrive at their destination on the day before their scheduled departure. </a:t>
            </a:r>
          </a:p>
        </p:txBody>
      </p:sp>
    </p:spTree>
    <p:extLst>
      <p:ext uri="{BB962C8B-B14F-4D97-AF65-F5344CB8AC3E}">
        <p14:creationId xmlns:p14="http://schemas.microsoft.com/office/powerpoint/2010/main" val="146631138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pic>
        <p:nvPicPr>
          <p:cNvPr id="18434" name="Picture 2" descr="Image result for international date l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24744"/>
            <a:ext cx="8712968"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66017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5" name="Rounded Rectangle 4"/>
          <p:cNvSpPr/>
          <p:nvPr/>
        </p:nvSpPr>
        <p:spPr>
          <a:xfrm>
            <a:off x="165110" y="1160208"/>
            <a:ext cx="8727370" cy="5509152"/>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Activity 1</a:t>
            </a:r>
            <a:endParaRPr lang="en-US" b="1" dirty="0">
              <a:solidFill>
                <a:srgbClr val="C00000"/>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To help you understand how time zones vary around the world, complete the following clock faces to show the appropriate time in each city if it is GMT 06:00 in London</a:t>
            </a:r>
            <a:r>
              <a:rPr lang="en-US" dirty="0" smtClean="0">
                <a:solidFill>
                  <a:schemeClr val="tx1"/>
                </a:solidFill>
                <a:latin typeface="Arial" panose="020B0604020202020204" pitchFamily="34" charset="0"/>
                <a:cs typeface="Arial" panose="020B0604020202020204" pitchFamily="34" charset="0"/>
              </a:rPr>
              <a:t>. The </a:t>
            </a:r>
            <a:r>
              <a:rPr lang="en-US" dirty="0">
                <a:solidFill>
                  <a:schemeClr val="tx1"/>
                </a:solidFill>
                <a:latin typeface="Arial" panose="020B0604020202020204" pitchFamily="34" charset="0"/>
                <a:cs typeface="Arial" panose="020B0604020202020204" pitchFamily="34" charset="0"/>
              </a:rPr>
              <a:t>time zone difference is given in each case and two examples have already been completed</a:t>
            </a:r>
            <a:r>
              <a:rPr lang="en-US" dirty="0" smtClean="0">
                <a:solidFill>
                  <a:schemeClr val="tx1"/>
                </a:solidFill>
                <a:latin typeface="Arial" panose="020B0604020202020204" pitchFamily="34" charset="0"/>
                <a:cs typeface="Arial" panose="020B0604020202020204" pitchFamily="34" charset="0"/>
              </a:rPr>
              <a:t>.</a:t>
            </a: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endParaRPr lang="en-US" dirty="0" smtClean="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4" cstate="print">
            <a:lum contrast="32000"/>
            <a:extLst>
              <a:ext uri="{28A0092B-C50C-407E-A947-70E740481C1C}">
                <a14:useLocalDpi xmlns:a14="http://schemas.microsoft.com/office/drawing/2010/main" val="0"/>
              </a:ext>
            </a:extLst>
          </a:blip>
          <a:srcRect/>
          <a:stretch/>
        </p:blipFill>
        <p:spPr>
          <a:xfrm>
            <a:off x="971600" y="2564904"/>
            <a:ext cx="7272808" cy="3979461"/>
          </a:xfrm>
          <a:prstGeom prst="rect">
            <a:avLst/>
          </a:prstGeom>
        </p:spPr>
      </p:pic>
      <p:pic>
        <p:nvPicPr>
          <p:cNvPr id="21512" name="Picture 8" descr="Image result for vector paper cli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664711">
            <a:off x="7794572" y="2282353"/>
            <a:ext cx="1459228" cy="109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744741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430887"/>
          </a:xfrm>
          <a:prstGeom prst="rect">
            <a:avLst/>
          </a:prstGeom>
        </p:spPr>
        <p:txBody>
          <a:bodyPr wrap="square">
            <a:spAutoFit/>
          </a:bodyPr>
          <a:lstStyle/>
          <a:p>
            <a:pPr>
              <a:buClr>
                <a:srgbClr val="C00000"/>
              </a:buClr>
              <a:buSzPct val="80000"/>
            </a:pPr>
            <a:r>
              <a:rPr lang="en-US" sz="2200" b="1" dirty="0">
                <a:solidFill>
                  <a:srgbClr val="C00000"/>
                </a:solidFill>
              </a:rPr>
              <a:t>Relationship between global position and </a:t>
            </a:r>
            <a:r>
              <a:rPr lang="en-US" sz="2200" b="1" dirty="0" smtClean="0">
                <a:solidFill>
                  <a:srgbClr val="C00000"/>
                </a:solidFill>
              </a:rPr>
              <a:t>physical environment</a:t>
            </a:r>
            <a:endParaRPr lang="en-US" sz="2200" b="1" dirty="0">
              <a:solidFill>
                <a:srgbClr val="C00000"/>
              </a:solidFill>
            </a:endParaRPr>
          </a:p>
        </p:txBody>
      </p:sp>
      <p:sp>
        <p:nvSpPr>
          <p:cNvPr id="2" name="Rectangle 1"/>
          <p:cNvSpPr/>
          <p:nvPr/>
        </p:nvSpPr>
        <p:spPr>
          <a:xfrm>
            <a:off x="179512" y="1412776"/>
            <a:ext cx="4824536" cy="5401479"/>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300" dirty="0"/>
              <a:t>The climatic conditions found at particular destinations can be a strong attraction for the visitors. </a:t>
            </a:r>
            <a:endParaRPr lang="en-US" sz="2300" dirty="0" smtClean="0"/>
          </a:p>
          <a:p>
            <a:pPr marL="342900" indent="-342900">
              <a:buClr>
                <a:srgbClr val="C00000"/>
              </a:buClr>
              <a:buSzPct val="80000"/>
              <a:buFont typeface="Arial" panose="020B0604020202020204" pitchFamily="34" charset="0"/>
              <a:buChar char="►"/>
            </a:pPr>
            <a:r>
              <a:rPr lang="en-US" sz="2300" dirty="0" smtClean="0"/>
              <a:t>The </a:t>
            </a:r>
            <a:r>
              <a:rPr lang="en-US" sz="2300" dirty="0"/>
              <a:t>cold Alpine winters with heavy snowfall is just as attractive to skiers as are the hot, dry and sunny </a:t>
            </a:r>
            <a:r>
              <a:rPr lang="en-US" sz="2300" dirty="0" smtClean="0"/>
              <a:t>December </a:t>
            </a:r>
            <a:r>
              <a:rPr lang="en-US" sz="2300" dirty="0"/>
              <a:t>days, found around the Arabian Gulf are to winter sun enthusiasts. </a:t>
            </a:r>
            <a:endParaRPr lang="en-US" sz="2300" dirty="0" smtClean="0"/>
          </a:p>
          <a:p>
            <a:pPr marL="342900" indent="-342900">
              <a:buClr>
                <a:srgbClr val="C00000"/>
              </a:buClr>
              <a:buSzPct val="80000"/>
              <a:buFont typeface="Arial" panose="020B0604020202020204" pitchFamily="34" charset="0"/>
              <a:buChar char="►"/>
            </a:pPr>
            <a:r>
              <a:rPr lang="en-US" sz="2300" dirty="0" smtClean="0"/>
              <a:t>The </a:t>
            </a:r>
            <a:r>
              <a:rPr lang="en-US" sz="2300" dirty="0"/>
              <a:t>comparatively cold climates of North West Europe and Northeast USA go a long way to explaining why their resident populations account for so much of the worlds holiday traffic.</a:t>
            </a:r>
          </a:p>
        </p:txBody>
      </p:sp>
      <p:pic>
        <p:nvPicPr>
          <p:cNvPr id="22532"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04048" y="1555631"/>
            <a:ext cx="3901108" cy="2377425"/>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great barrier ree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004048" y="4112197"/>
            <a:ext cx="3901108" cy="2485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34581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430887"/>
          </a:xfrm>
          <a:prstGeom prst="rect">
            <a:avLst/>
          </a:prstGeom>
        </p:spPr>
        <p:txBody>
          <a:bodyPr wrap="square">
            <a:spAutoFit/>
          </a:bodyPr>
          <a:lstStyle/>
          <a:p>
            <a:pPr>
              <a:buClr>
                <a:srgbClr val="C00000"/>
              </a:buClr>
              <a:buSzPct val="80000"/>
            </a:pPr>
            <a:r>
              <a:rPr lang="en-US" sz="2200" b="1" dirty="0">
                <a:solidFill>
                  <a:srgbClr val="C00000"/>
                </a:solidFill>
              </a:rPr>
              <a:t>Relationship between global position and </a:t>
            </a:r>
            <a:r>
              <a:rPr lang="en-US" sz="2200" b="1" dirty="0" smtClean="0">
                <a:solidFill>
                  <a:srgbClr val="C00000"/>
                </a:solidFill>
              </a:rPr>
              <a:t>physical environment</a:t>
            </a:r>
            <a:endParaRPr lang="en-US" sz="2200" b="1" dirty="0">
              <a:solidFill>
                <a:srgbClr val="C00000"/>
              </a:solidFill>
            </a:endParaRPr>
          </a:p>
        </p:txBody>
      </p:sp>
      <p:sp>
        <p:nvSpPr>
          <p:cNvPr id="2" name="Rectangle 1"/>
          <p:cNvSpPr/>
          <p:nvPr/>
        </p:nvSpPr>
        <p:spPr>
          <a:xfrm>
            <a:off x="165110" y="1412776"/>
            <a:ext cx="8727370" cy="5324535"/>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Climatic conditions on the surface of earth vary with latitude. Key lines of latitude such as the Equator, the tropics of Cancer and Capricorn and the Arctic and Antarctic circles allow us to make simple generalisations about the climatic conditions to be found in nearby locations. It is therefore, quite common to see reference being made to the following:</a:t>
            </a:r>
          </a:p>
          <a:p>
            <a:pPr marL="685800" indent="-342900">
              <a:buClr>
                <a:srgbClr val="C00000"/>
              </a:buClr>
              <a:buSzPct val="100000"/>
              <a:buFont typeface="Arial" panose="020B0604020202020204" pitchFamily="34" charset="0"/>
              <a:buChar char="•"/>
            </a:pPr>
            <a:r>
              <a:rPr lang="en-US" sz="2000" b="1" dirty="0" smtClean="0"/>
              <a:t>Equatorial </a:t>
            </a:r>
            <a:r>
              <a:rPr lang="en-US" sz="2000" b="1" dirty="0"/>
              <a:t>latitudes </a:t>
            </a:r>
            <a:r>
              <a:rPr lang="en-US" sz="2000" dirty="0"/>
              <a:t>(between 5 degrees </a:t>
            </a:r>
            <a:r>
              <a:rPr lang="en-US" sz="2000" dirty="0" smtClean="0"/>
              <a:t/>
            </a:r>
            <a:br>
              <a:rPr lang="en-US" sz="2000" dirty="0" smtClean="0"/>
            </a:br>
            <a:r>
              <a:rPr lang="en-US" sz="2000" dirty="0" smtClean="0"/>
              <a:t>North </a:t>
            </a:r>
            <a:r>
              <a:rPr lang="en-US" sz="2000" dirty="0"/>
              <a:t>and South of the Equator);</a:t>
            </a:r>
          </a:p>
          <a:p>
            <a:pPr marL="685800" indent="-342900">
              <a:buClr>
                <a:srgbClr val="C00000"/>
              </a:buClr>
              <a:buSzPct val="100000"/>
              <a:buFont typeface="Arial" panose="020B0604020202020204" pitchFamily="34" charset="0"/>
              <a:buChar char="•"/>
            </a:pPr>
            <a:r>
              <a:rPr lang="en-US" sz="2000" b="1" dirty="0" smtClean="0"/>
              <a:t>Tropical </a:t>
            </a:r>
            <a:r>
              <a:rPr lang="en-US" sz="2000" b="1" dirty="0"/>
              <a:t>latitudes </a:t>
            </a:r>
            <a:r>
              <a:rPr lang="en-US" sz="2000" dirty="0"/>
              <a:t>(anywhere between 23.5 </a:t>
            </a:r>
            <a:r>
              <a:rPr lang="en-US" sz="2000" dirty="0" smtClean="0"/>
              <a:t/>
            </a:r>
            <a:br>
              <a:rPr lang="en-US" sz="2000" dirty="0" smtClean="0"/>
            </a:br>
            <a:r>
              <a:rPr lang="en-US" sz="2000" dirty="0" smtClean="0"/>
              <a:t>degrees </a:t>
            </a:r>
            <a:r>
              <a:rPr lang="en-US" sz="2000" dirty="0"/>
              <a:t>North and South of the Equator);</a:t>
            </a:r>
          </a:p>
          <a:p>
            <a:pPr marL="685800" indent="-342900">
              <a:buClr>
                <a:srgbClr val="C00000"/>
              </a:buClr>
              <a:buSzPct val="100000"/>
              <a:buFont typeface="Arial" panose="020B0604020202020204" pitchFamily="34" charset="0"/>
              <a:buChar char="•"/>
            </a:pPr>
            <a:r>
              <a:rPr lang="en-US" sz="2000" b="1" dirty="0" smtClean="0"/>
              <a:t>Sub-Tropical </a:t>
            </a:r>
            <a:r>
              <a:rPr lang="en-US" sz="2000" b="1" dirty="0"/>
              <a:t>latitudes </a:t>
            </a:r>
            <a:r>
              <a:rPr lang="en-US" sz="2000" dirty="0"/>
              <a:t>(between 23.5 and </a:t>
            </a:r>
            <a:r>
              <a:rPr lang="en-US" sz="2000" dirty="0" smtClean="0"/>
              <a:t/>
            </a:r>
            <a:br>
              <a:rPr lang="en-US" sz="2000" dirty="0" smtClean="0"/>
            </a:br>
            <a:r>
              <a:rPr lang="en-US" sz="2000" dirty="0" smtClean="0"/>
              <a:t>approximately </a:t>
            </a:r>
            <a:r>
              <a:rPr lang="en-US" sz="2000" dirty="0"/>
              <a:t>30 degrees North and South of the Equator);</a:t>
            </a:r>
          </a:p>
          <a:p>
            <a:pPr marL="685800" indent="-342900">
              <a:buClr>
                <a:srgbClr val="C00000"/>
              </a:buClr>
              <a:buSzPct val="100000"/>
              <a:buFont typeface="Arial" panose="020B0604020202020204" pitchFamily="34" charset="0"/>
              <a:buChar char="•"/>
            </a:pPr>
            <a:r>
              <a:rPr lang="en-US" sz="2000" b="1" dirty="0" smtClean="0"/>
              <a:t>Temperate </a:t>
            </a:r>
            <a:r>
              <a:rPr lang="en-US" sz="2000" b="1" dirty="0"/>
              <a:t>latitudes </a:t>
            </a:r>
            <a:r>
              <a:rPr lang="en-US" sz="2000" dirty="0"/>
              <a:t>(between approximately 30 and 50 degrees North and South of the Equator);</a:t>
            </a:r>
          </a:p>
          <a:p>
            <a:pPr marL="685800" indent="-342900">
              <a:buClr>
                <a:srgbClr val="C00000"/>
              </a:buClr>
              <a:buSzPct val="100000"/>
              <a:buFont typeface="Arial" panose="020B0604020202020204" pitchFamily="34" charset="0"/>
              <a:buChar char="•"/>
            </a:pPr>
            <a:r>
              <a:rPr lang="en-US" sz="2000" b="1" dirty="0" smtClean="0"/>
              <a:t>Arctic </a:t>
            </a:r>
            <a:r>
              <a:rPr lang="en-US" sz="2000" b="1" dirty="0"/>
              <a:t>latitudes </a:t>
            </a:r>
            <a:r>
              <a:rPr lang="en-US" sz="2000" dirty="0"/>
              <a:t>(around 66.5 degrees </a:t>
            </a:r>
            <a:r>
              <a:rPr lang="en-US" sz="2000" dirty="0" smtClean="0"/>
              <a:t/>
            </a:r>
            <a:br>
              <a:rPr lang="en-US" sz="2000" dirty="0" smtClean="0"/>
            </a:br>
            <a:r>
              <a:rPr lang="en-US" sz="2000" dirty="0" smtClean="0"/>
              <a:t>North </a:t>
            </a:r>
            <a:r>
              <a:rPr lang="en-US" sz="2000" dirty="0"/>
              <a:t>and South of the Equator);</a:t>
            </a:r>
          </a:p>
          <a:p>
            <a:pPr marL="685800" indent="-342900">
              <a:buClr>
                <a:srgbClr val="C00000"/>
              </a:buClr>
              <a:buSzPct val="100000"/>
              <a:buFont typeface="Arial" panose="020B0604020202020204" pitchFamily="34" charset="0"/>
              <a:buChar char="•"/>
            </a:pPr>
            <a:r>
              <a:rPr lang="en-US" sz="2000" b="1" dirty="0" smtClean="0"/>
              <a:t>Polar </a:t>
            </a:r>
            <a:r>
              <a:rPr lang="en-US" sz="2000" b="1" dirty="0"/>
              <a:t>latitudes </a:t>
            </a:r>
            <a:r>
              <a:rPr lang="en-US" sz="2000" dirty="0"/>
              <a:t>(anywhere between the </a:t>
            </a:r>
            <a:r>
              <a:rPr lang="en-US" sz="2000" dirty="0" smtClean="0"/>
              <a:t/>
            </a:r>
            <a:br>
              <a:rPr lang="en-US" sz="2000" dirty="0" smtClean="0"/>
            </a:br>
            <a:r>
              <a:rPr lang="en-US" sz="2000" dirty="0" smtClean="0"/>
              <a:t>Poles </a:t>
            </a:r>
            <a:r>
              <a:rPr lang="en-US" sz="2000" dirty="0"/>
              <a:t>and 66.5 degrees North and South).</a:t>
            </a:r>
          </a:p>
        </p:txBody>
      </p:sp>
      <p:pic>
        <p:nvPicPr>
          <p:cNvPr id="23554" name="Picture 2" descr="Image result for arctic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2160" y="5179540"/>
            <a:ext cx="2880320" cy="1489820"/>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sahara touris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3068960"/>
            <a:ext cx="2880320"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620717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430887"/>
          </a:xfrm>
          <a:prstGeom prst="rect">
            <a:avLst/>
          </a:prstGeom>
        </p:spPr>
        <p:txBody>
          <a:bodyPr wrap="square">
            <a:spAutoFit/>
          </a:bodyPr>
          <a:lstStyle/>
          <a:p>
            <a:pPr>
              <a:buClr>
                <a:srgbClr val="C00000"/>
              </a:buClr>
              <a:buSzPct val="80000"/>
            </a:pPr>
            <a:r>
              <a:rPr lang="en-US" sz="2200" b="1" dirty="0">
                <a:solidFill>
                  <a:srgbClr val="C00000"/>
                </a:solidFill>
              </a:rPr>
              <a:t>Relationship between global position and </a:t>
            </a:r>
            <a:r>
              <a:rPr lang="en-US" sz="2200" b="1" dirty="0" smtClean="0">
                <a:solidFill>
                  <a:srgbClr val="C00000"/>
                </a:solidFill>
              </a:rPr>
              <a:t>physical environment</a:t>
            </a:r>
            <a:endParaRPr lang="en-US" sz="2200" b="1" dirty="0">
              <a:solidFill>
                <a:srgbClr val="C00000"/>
              </a:solidFill>
            </a:endParaRPr>
          </a:p>
        </p:txBody>
      </p:sp>
      <p:sp>
        <p:nvSpPr>
          <p:cNvPr id="2" name="Rectangle 1"/>
          <p:cNvSpPr/>
          <p:nvPr/>
        </p:nvSpPr>
        <p:spPr>
          <a:xfrm>
            <a:off x="165110" y="1412776"/>
            <a:ext cx="8727370" cy="5324535"/>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The characteristics of the worlds major climatic environments can be </a:t>
            </a:r>
            <a:r>
              <a:rPr lang="en-US" sz="2000" dirty="0" err="1"/>
              <a:t>summarised</a:t>
            </a:r>
            <a:r>
              <a:rPr lang="en-US" sz="2000" dirty="0"/>
              <a:t> as follows: •</a:t>
            </a:r>
          </a:p>
          <a:p>
            <a:pPr marL="685800" indent="-342900">
              <a:buClr>
                <a:srgbClr val="C00000"/>
              </a:buClr>
              <a:buSzPct val="100000"/>
              <a:buFont typeface="Arial" panose="020B0604020202020204" pitchFamily="34" charset="0"/>
              <a:buChar char="•"/>
            </a:pPr>
            <a:r>
              <a:rPr lang="en-US" sz="2000" dirty="0" smtClean="0"/>
              <a:t>Equatorial </a:t>
            </a:r>
            <a:r>
              <a:rPr lang="en-US" sz="2000" dirty="0"/>
              <a:t>such as Brazils Amazon region </a:t>
            </a:r>
            <a:r>
              <a:rPr lang="en-US" sz="2000" dirty="0" smtClean="0"/>
              <a:t/>
            </a:r>
            <a:br>
              <a:rPr lang="en-US" sz="2000" dirty="0" smtClean="0"/>
            </a:br>
            <a:r>
              <a:rPr lang="en-US" sz="2000" dirty="0" smtClean="0"/>
              <a:t>- </a:t>
            </a:r>
            <a:r>
              <a:rPr lang="en-US" sz="2000" dirty="0"/>
              <a:t>hot, wet and humid all year;</a:t>
            </a:r>
          </a:p>
          <a:p>
            <a:pPr marL="685800" indent="-342900">
              <a:buClr>
                <a:srgbClr val="C00000"/>
              </a:buClr>
              <a:buSzPct val="100000"/>
              <a:buFont typeface="Arial" panose="020B0604020202020204" pitchFamily="34" charset="0"/>
              <a:buChar char="•"/>
            </a:pPr>
            <a:r>
              <a:rPr lang="en-US" sz="2000" dirty="0" smtClean="0"/>
              <a:t>Tropical </a:t>
            </a:r>
            <a:r>
              <a:rPr lang="en-US" sz="2000" dirty="0"/>
              <a:t>such as African Savannah </a:t>
            </a:r>
            <a:r>
              <a:rPr lang="en-US" sz="2000" dirty="0" smtClean="0"/>
              <a:t/>
            </a:r>
            <a:br>
              <a:rPr lang="en-US" sz="2000" dirty="0" smtClean="0"/>
            </a:br>
            <a:r>
              <a:rPr lang="en-US" sz="2000" dirty="0" smtClean="0"/>
              <a:t>- </a:t>
            </a:r>
            <a:r>
              <a:rPr lang="en-US" sz="2000" dirty="0"/>
              <a:t>no cold season but summer rains;</a:t>
            </a:r>
          </a:p>
          <a:p>
            <a:pPr marL="685800" indent="-342900">
              <a:buClr>
                <a:srgbClr val="C00000"/>
              </a:buClr>
              <a:buSzPct val="100000"/>
              <a:buFont typeface="Arial" panose="020B0604020202020204" pitchFamily="34" charset="0"/>
              <a:buChar char="•"/>
            </a:pPr>
            <a:r>
              <a:rPr lang="en-US" sz="2000" dirty="0" smtClean="0"/>
              <a:t>Tropical </a:t>
            </a:r>
            <a:r>
              <a:rPr lang="en-US" sz="2000" dirty="0"/>
              <a:t>Monsoon such as India </a:t>
            </a:r>
            <a:r>
              <a:rPr lang="en-US" sz="2000" dirty="0" smtClean="0"/>
              <a:t/>
            </a:r>
            <a:br>
              <a:rPr lang="en-US" sz="2000" dirty="0" smtClean="0"/>
            </a:br>
            <a:r>
              <a:rPr lang="en-US" sz="2000" dirty="0" smtClean="0"/>
              <a:t>- </a:t>
            </a:r>
            <a:r>
              <a:rPr lang="en-US" sz="2000" dirty="0"/>
              <a:t>no cold season but heavy summer rains;</a:t>
            </a:r>
          </a:p>
          <a:p>
            <a:pPr marL="685800" indent="-342900">
              <a:buClr>
                <a:srgbClr val="C00000"/>
              </a:buClr>
              <a:buSzPct val="100000"/>
              <a:buFont typeface="Arial" panose="020B0604020202020204" pitchFamily="34" charset="0"/>
              <a:buChar char="•"/>
            </a:pPr>
            <a:r>
              <a:rPr lang="en-US" sz="2000" dirty="0" smtClean="0"/>
              <a:t>Tropical </a:t>
            </a:r>
            <a:r>
              <a:rPr lang="en-US" sz="2000" dirty="0"/>
              <a:t>Desert such as North African Sahara </a:t>
            </a:r>
            <a:r>
              <a:rPr lang="en-US" sz="2000" dirty="0" smtClean="0"/>
              <a:t/>
            </a:r>
            <a:br>
              <a:rPr lang="en-US" sz="2000" dirty="0" smtClean="0"/>
            </a:br>
            <a:r>
              <a:rPr lang="en-US" sz="2000" dirty="0" smtClean="0"/>
              <a:t>- </a:t>
            </a:r>
            <a:r>
              <a:rPr lang="en-US" sz="2000" dirty="0"/>
              <a:t>no cold season and negligible rain;</a:t>
            </a:r>
          </a:p>
          <a:p>
            <a:pPr marL="685800" indent="-342900">
              <a:buClr>
                <a:srgbClr val="C00000"/>
              </a:buClr>
              <a:buSzPct val="100000"/>
              <a:buFont typeface="Arial" panose="020B0604020202020204" pitchFamily="34" charset="0"/>
              <a:buChar char="•"/>
            </a:pPr>
            <a:r>
              <a:rPr lang="en-US" sz="2000" dirty="0" smtClean="0"/>
              <a:t>Warm </a:t>
            </a:r>
            <a:r>
              <a:rPr lang="en-US" sz="2000" dirty="0"/>
              <a:t>Temperate such as Mediterranean </a:t>
            </a:r>
            <a:r>
              <a:rPr lang="en-US" sz="2000" dirty="0" smtClean="0"/>
              <a:t/>
            </a:r>
            <a:br>
              <a:rPr lang="en-US" sz="2000" dirty="0" smtClean="0"/>
            </a:br>
            <a:r>
              <a:rPr lang="en-US" sz="2000" dirty="0" smtClean="0"/>
              <a:t>- </a:t>
            </a:r>
            <a:r>
              <a:rPr lang="en-US" sz="2000" dirty="0"/>
              <a:t>hot dry summer, cool wet winter;</a:t>
            </a:r>
          </a:p>
          <a:p>
            <a:pPr marL="685800" indent="-342900">
              <a:buClr>
                <a:srgbClr val="C00000"/>
              </a:buClr>
              <a:buSzPct val="100000"/>
              <a:buFont typeface="Arial" panose="020B0604020202020204" pitchFamily="34" charset="0"/>
              <a:buChar char="•"/>
            </a:pPr>
            <a:r>
              <a:rPr lang="en-US" sz="2000" dirty="0" smtClean="0"/>
              <a:t>Cool </a:t>
            </a:r>
            <a:r>
              <a:rPr lang="en-US" sz="2000" dirty="0"/>
              <a:t>Temperate such as USA/Canada border </a:t>
            </a:r>
            <a:r>
              <a:rPr lang="en-US" sz="2000" dirty="0" smtClean="0"/>
              <a:t/>
            </a:r>
            <a:br>
              <a:rPr lang="en-US" sz="2000" dirty="0" smtClean="0"/>
            </a:br>
            <a:r>
              <a:rPr lang="en-US" sz="2000" dirty="0" smtClean="0"/>
              <a:t>- </a:t>
            </a:r>
            <a:r>
              <a:rPr lang="en-US" sz="2000" dirty="0"/>
              <a:t>cold winter, hot summer, even rainfall;</a:t>
            </a:r>
          </a:p>
          <a:p>
            <a:pPr marL="685800" indent="-342900">
              <a:buClr>
                <a:srgbClr val="C00000"/>
              </a:buClr>
              <a:buSzPct val="100000"/>
              <a:buFont typeface="Arial" panose="020B0604020202020204" pitchFamily="34" charset="0"/>
              <a:buChar char="•"/>
            </a:pPr>
            <a:r>
              <a:rPr lang="en-US" sz="2000" dirty="0" smtClean="0"/>
              <a:t>Arctic </a:t>
            </a:r>
            <a:r>
              <a:rPr lang="en-US" sz="2000" dirty="0"/>
              <a:t>such as Scandinavia </a:t>
            </a:r>
            <a:r>
              <a:rPr lang="en-US" sz="2000" dirty="0" smtClean="0"/>
              <a:t/>
            </a:r>
            <a:br>
              <a:rPr lang="en-US" sz="2000" dirty="0" smtClean="0"/>
            </a:br>
            <a:r>
              <a:rPr lang="en-US" sz="2000" dirty="0" smtClean="0"/>
              <a:t>- </a:t>
            </a:r>
            <a:r>
              <a:rPr lang="en-US" sz="2000" dirty="0"/>
              <a:t>harsh cold winter with snow, cool summer with rain;</a:t>
            </a:r>
          </a:p>
          <a:p>
            <a:pPr marL="685800" indent="-342900">
              <a:buClr>
                <a:srgbClr val="C00000"/>
              </a:buClr>
              <a:buSzPct val="100000"/>
              <a:buFont typeface="Arial" panose="020B0604020202020204" pitchFamily="34" charset="0"/>
              <a:buChar char="•"/>
            </a:pPr>
            <a:r>
              <a:rPr lang="en-US" sz="2000" dirty="0" smtClean="0"/>
              <a:t>Polar </a:t>
            </a:r>
            <a:r>
              <a:rPr lang="en-US" sz="2000" dirty="0"/>
              <a:t>such as Greenland - snow and ice prevail for most of year.</a:t>
            </a:r>
          </a:p>
        </p:txBody>
      </p:sp>
      <p:pic>
        <p:nvPicPr>
          <p:cNvPr id="23554" name="Picture 2" descr="Image result for arctic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4" y="3330133"/>
            <a:ext cx="2649388" cy="1370372"/>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sahara touris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1843663"/>
            <a:ext cx="2880320" cy="1440160"/>
          </a:xfrm>
          <a:prstGeom prst="rect">
            <a:avLst/>
          </a:prstGeom>
          <a:noFill/>
          <a:extLst>
            <a:ext uri="{909E8E84-426E-40DD-AFC4-6F175D3DCCD1}">
              <a14:hiddenFill xmlns:a14="http://schemas.microsoft.com/office/drawing/2010/main">
                <a:solidFill>
                  <a:srgbClr val="FFFFFF"/>
                </a:solidFill>
              </a14:hiddenFill>
            </a:ext>
          </a:extLst>
        </p:spPr>
      </p:pic>
      <p:pic>
        <p:nvPicPr>
          <p:cNvPr id="24578" name="Picture 2" descr="Image result for monsoon touris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669732" y="4797152"/>
            <a:ext cx="2180446" cy="1247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18802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79511" y="1124744"/>
            <a:ext cx="8784977" cy="430887"/>
          </a:xfrm>
          <a:prstGeom prst="rect">
            <a:avLst/>
          </a:prstGeom>
        </p:spPr>
        <p:txBody>
          <a:bodyPr wrap="square">
            <a:spAutoFit/>
          </a:bodyPr>
          <a:lstStyle/>
          <a:p>
            <a:pPr>
              <a:buClr>
                <a:srgbClr val="C00000"/>
              </a:buClr>
              <a:buSzPct val="80000"/>
            </a:pPr>
            <a:r>
              <a:rPr lang="en-US" sz="2200" b="1" dirty="0">
                <a:solidFill>
                  <a:srgbClr val="C00000"/>
                </a:solidFill>
              </a:rPr>
              <a:t>Relationship between global position and </a:t>
            </a:r>
            <a:r>
              <a:rPr lang="en-US" sz="2200" b="1" dirty="0" smtClean="0">
                <a:solidFill>
                  <a:srgbClr val="C00000"/>
                </a:solidFill>
              </a:rPr>
              <a:t>physical environment</a:t>
            </a:r>
            <a:endParaRPr lang="en-US" sz="2200" b="1" dirty="0">
              <a:solidFill>
                <a:srgbClr val="C00000"/>
              </a:solidFill>
            </a:endParaRPr>
          </a:p>
        </p:txBody>
      </p:sp>
      <p:sp>
        <p:nvSpPr>
          <p:cNvPr id="2" name="Rectangle 1"/>
          <p:cNvSpPr/>
          <p:nvPr/>
        </p:nvSpPr>
        <p:spPr>
          <a:xfrm>
            <a:off x="165110" y="1478389"/>
            <a:ext cx="5847050" cy="5262979"/>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100" dirty="0"/>
              <a:t>Each major climatic zone may present natural hazards, depending on the time of the year, which the visitors will have to make allowances for and travel consultants need to be aware of what such hazards are and the locations that are at risk. </a:t>
            </a:r>
            <a:endParaRPr lang="en-US" sz="2100" dirty="0" smtClean="0"/>
          </a:p>
          <a:p>
            <a:pPr marL="342900" indent="-342900">
              <a:buClr>
                <a:srgbClr val="C00000"/>
              </a:buClr>
              <a:buSzPct val="80000"/>
              <a:buFont typeface="Arial" panose="020B0604020202020204" pitchFamily="34" charset="0"/>
              <a:buChar char="►"/>
            </a:pPr>
            <a:r>
              <a:rPr lang="en-US" sz="2100" dirty="0" smtClean="0"/>
              <a:t>Some </a:t>
            </a:r>
            <a:r>
              <a:rPr lang="en-US" sz="2100" dirty="0"/>
              <a:t>of the more significant ones for international travellers include</a:t>
            </a:r>
            <a:r>
              <a:rPr lang="en-US" sz="2100" dirty="0" smtClean="0"/>
              <a:t>:</a:t>
            </a:r>
            <a:endParaRPr lang="en-US" sz="2100" dirty="0"/>
          </a:p>
          <a:p>
            <a:pPr marL="628650" indent="-285750">
              <a:buClr>
                <a:srgbClr val="C00000"/>
              </a:buClr>
              <a:buSzPct val="100000"/>
              <a:buFont typeface="Arial" panose="020B0604020202020204" pitchFamily="34" charset="0"/>
              <a:buChar char="•"/>
            </a:pPr>
            <a:r>
              <a:rPr lang="en-US" sz="2100" b="1" dirty="0" smtClean="0"/>
              <a:t>Tropical </a:t>
            </a:r>
            <a:r>
              <a:rPr lang="en-US" sz="2100" b="1" dirty="0"/>
              <a:t>storms </a:t>
            </a:r>
            <a:r>
              <a:rPr lang="en-US" sz="2100" dirty="0"/>
              <a:t>(hurricanes, cyclones and typhoons)</a:t>
            </a:r>
          </a:p>
          <a:p>
            <a:pPr marL="628650" indent="-285750">
              <a:buClr>
                <a:srgbClr val="C00000"/>
              </a:buClr>
              <a:buSzPct val="100000"/>
              <a:buFont typeface="Arial" panose="020B0604020202020204" pitchFamily="34" charset="0"/>
              <a:buChar char="•"/>
            </a:pPr>
            <a:r>
              <a:rPr lang="en-US" sz="2100" b="1" dirty="0" smtClean="0"/>
              <a:t>Monsoon </a:t>
            </a:r>
            <a:r>
              <a:rPr lang="en-US" sz="2100" b="1" dirty="0"/>
              <a:t>rains </a:t>
            </a:r>
            <a:r>
              <a:rPr lang="en-US" sz="2100" dirty="0"/>
              <a:t>(see Bangkok’s climate graph Fig. 2.7)</a:t>
            </a:r>
          </a:p>
          <a:p>
            <a:pPr marL="628650" indent="-285750">
              <a:buClr>
                <a:srgbClr val="C00000"/>
              </a:buClr>
              <a:buSzPct val="100000"/>
              <a:buFont typeface="Arial" panose="020B0604020202020204" pitchFamily="34" charset="0"/>
              <a:buChar char="•"/>
            </a:pPr>
            <a:r>
              <a:rPr lang="en-US" sz="2100" b="1" dirty="0" smtClean="0"/>
              <a:t>Monsoon </a:t>
            </a:r>
            <a:r>
              <a:rPr lang="en-US" sz="2100" b="1" dirty="0"/>
              <a:t>winds </a:t>
            </a:r>
            <a:r>
              <a:rPr lang="en-US" sz="2100" dirty="0"/>
              <a:t>(influencing beach conditions in Sri Lanka for example)</a:t>
            </a:r>
          </a:p>
          <a:p>
            <a:pPr marL="628650" indent="-285750">
              <a:buClr>
                <a:srgbClr val="C00000"/>
              </a:buClr>
              <a:buSzPct val="100000"/>
              <a:buFont typeface="Arial" panose="020B0604020202020204" pitchFamily="34" charset="0"/>
              <a:buChar char="•"/>
            </a:pPr>
            <a:r>
              <a:rPr lang="en-US" sz="2100" b="1" dirty="0" smtClean="0"/>
              <a:t>Drought </a:t>
            </a:r>
            <a:r>
              <a:rPr lang="en-US" sz="2100" b="1" dirty="0"/>
              <a:t>conditions </a:t>
            </a:r>
            <a:r>
              <a:rPr lang="en-US" sz="2100" dirty="0"/>
              <a:t>in dry summers and subsequent danger of bush fires.</a:t>
            </a:r>
          </a:p>
        </p:txBody>
      </p:sp>
      <p:pic>
        <p:nvPicPr>
          <p:cNvPr id="25602" name="Picture 2" descr="Image result for Tropical storm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2160" y="1596063"/>
            <a:ext cx="2880320" cy="1760929"/>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Drought conditi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3157"/>
          <a:stretch/>
        </p:blipFill>
        <p:spPr bwMode="auto">
          <a:xfrm>
            <a:off x="6012160" y="3456384"/>
            <a:ext cx="2892102" cy="1412776"/>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Image result for monsoon wind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2160" y="4992166"/>
            <a:ext cx="2880320" cy="1540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14350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306068"/>
          </a:xfrm>
          <a:prstGeom prst="rect">
            <a:avLst/>
          </a:prstGeom>
        </p:spPr>
        <p:txBody>
          <a:bodyPr wrap="square">
            <a:spAutoFit/>
          </a:bodyPr>
          <a:lstStyle/>
          <a:p>
            <a:pPr>
              <a:buClr>
                <a:srgbClr val="C00000"/>
              </a:buClr>
              <a:buSzPct val="80000"/>
            </a:pPr>
            <a:r>
              <a:rPr lang="en-US" sz="2430" b="1" dirty="0">
                <a:solidFill>
                  <a:srgbClr val="C00000"/>
                </a:solidFill>
              </a:rPr>
              <a:t>The influence of climate on tourism</a:t>
            </a:r>
          </a:p>
          <a:p>
            <a:pPr marL="400050" indent="-400050">
              <a:buClr>
                <a:srgbClr val="C00000"/>
              </a:buClr>
              <a:buSzPct val="80000"/>
              <a:buFont typeface="Arial" panose="020B0604020202020204" pitchFamily="34" charset="0"/>
              <a:buChar char="►"/>
            </a:pPr>
            <a:r>
              <a:rPr lang="en-US" sz="2430" dirty="0"/>
              <a:t>Fig</a:t>
            </a:r>
            <a:r>
              <a:rPr lang="en-US" sz="2430" b="1" dirty="0"/>
              <a:t>. 2.3 </a:t>
            </a:r>
            <a:r>
              <a:rPr lang="en-US" sz="2430" dirty="0"/>
              <a:t>clearly shows that Bangkok is a very important destination for visiting tourists. One of the main attractions for visiting Thailand is the country’s climate. Bangkok is located in Tropical latitudes (13,45 N and 100,30 E) and the main features of the local climate are shown on Fig. </a:t>
            </a:r>
            <a:r>
              <a:rPr lang="en-US" sz="2430" b="1" dirty="0"/>
              <a:t>2.7</a:t>
            </a:r>
            <a:r>
              <a:rPr lang="en-US" sz="2430" dirty="0"/>
              <a:t>.</a:t>
            </a:r>
          </a:p>
          <a:p>
            <a:pPr marL="400050" indent="-400050">
              <a:buClr>
                <a:srgbClr val="C00000"/>
              </a:buClr>
              <a:buSzPct val="80000"/>
              <a:buFont typeface="Arial" panose="020B0604020202020204" pitchFamily="34" charset="0"/>
              <a:buChar char="►"/>
            </a:pPr>
            <a:r>
              <a:rPr lang="en-US" sz="2430" dirty="0"/>
              <a:t>The climatic graph for Bangkok shows that the destination is generally very hot, particularly between March and May. The monsoon season runs from June to October, when the climate is still hot and humid with torrential rains. </a:t>
            </a:r>
            <a:endParaRPr lang="en-US" sz="2430" dirty="0" smtClean="0"/>
          </a:p>
          <a:p>
            <a:pPr marL="400050" indent="-400050">
              <a:buClr>
                <a:srgbClr val="C00000"/>
              </a:buClr>
              <a:buSzPct val="80000"/>
              <a:buFont typeface="Arial" panose="020B0604020202020204" pitchFamily="34" charset="0"/>
              <a:buChar char="►"/>
            </a:pPr>
            <a:r>
              <a:rPr lang="en-US" sz="2430" dirty="0" smtClean="0"/>
              <a:t>The </a:t>
            </a:r>
            <a:r>
              <a:rPr lang="en-US" sz="2430" dirty="0"/>
              <a:t>best time for travelling is November to February because this is the dry season and the temperatures is not too high. Usually, the period when climatic conditions are at their best will be the high season for tourism.</a:t>
            </a:r>
          </a:p>
        </p:txBody>
      </p:sp>
    </p:spTree>
    <p:extLst>
      <p:ext uri="{BB962C8B-B14F-4D97-AF65-F5344CB8AC3E}">
        <p14:creationId xmlns:p14="http://schemas.microsoft.com/office/powerpoint/2010/main" val="1604613210"/>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6" name="Rectangle 5"/>
          <p:cNvSpPr/>
          <p:nvPr/>
        </p:nvSpPr>
        <p:spPr>
          <a:xfrm>
            <a:off x="179512" y="4659809"/>
            <a:ext cx="4176464" cy="369332"/>
          </a:xfrm>
          <a:prstGeom prst="rect">
            <a:avLst/>
          </a:prstGeom>
          <a:solidFill>
            <a:schemeClr val="bg1"/>
          </a:solidFill>
        </p:spPr>
        <p:txBody>
          <a:bodyPr wrap="square">
            <a:spAutoFit/>
          </a:bodyPr>
          <a:lstStyle/>
          <a:p>
            <a:pPr indent="347663">
              <a:buClr>
                <a:srgbClr val="C00000"/>
              </a:buClr>
              <a:buSzPct val="80000"/>
              <a:buFont typeface="Arial" panose="020B0604020202020204" pitchFamily="34" charset="0"/>
              <a:buChar char="▲"/>
            </a:pPr>
            <a:r>
              <a:rPr lang="en-US" dirty="0"/>
              <a:t>Climatic data for Bangkok</a:t>
            </a:r>
            <a:r>
              <a:rPr lang="en-US" dirty="0" smtClean="0"/>
              <a:t>, Thailand</a:t>
            </a:r>
            <a:endParaRPr lang="en-US" dirty="0"/>
          </a:p>
        </p:txBody>
      </p:sp>
      <p:pic>
        <p:nvPicPr>
          <p:cNvPr id="3" name="Picture 2"/>
          <p:cNvPicPr>
            <a:picLocks noChangeAspect="1"/>
          </p:cNvPicPr>
          <p:nvPr/>
        </p:nvPicPr>
        <p:blipFill rotWithShape="1">
          <a:blip r:embed="rId4" cstate="print">
            <a:lum contrast="48000"/>
            <a:extLst>
              <a:ext uri="{28A0092B-C50C-407E-A947-70E740481C1C}">
                <a14:useLocalDpi xmlns:a14="http://schemas.microsoft.com/office/drawing/2010/main" val="0"/>
              </a:ext>
            </a:extLst>
          </a:blip>
          <a:srcRect/>
          <a:stretch/>
        </p:blipFill>
        <p:spPr>
          <a:xfrm>
            <a:off x="179512" y="1124744"/>
            <a:ext cx="8784976" cy="3535065"/>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950996538"/>
              </p:ext>
            </p:extLst>
          </p:nvPr>
        </p:nvGraphicFramePr>
        <p:xfrm>
          <a:off x="190273" y="5028638"/>
          <a:ext cx="8702213" cy="1630680"/>
        </p:xfrm>
        <a:graphic>
          <a:graphicData uri="http://schemas.openxmlformats.org/drawingml/2006/table">
            <a:tbl>
              <a:tblPr firstRow="1" bandRow="1">
                <a:tableStyleId>{5C22544A-7EE6-4342-B048-85BDC9FD1C3A}</a:tableStyleId>
              </a:tblPr>
              <a:tblGrid>
                <a:gridCol w="853335"/>
                <a:gridCol w="648072"/>
                <a:gridCol w="648072"/>
                <a:gridCol w="648072"/>
                <a:gridCol w="648072"/>
                <a:gridCol w="648072"/>
                <a:gridCol w="648072"/>
                <a:gridCol w="613441"/>
                <a:gridCol w="669401"/>
                <a:gridCol w="669401"/>
                <a:gridCol w="669401"/>
                <a:gridCol w="669401"/>
                <a:gridCol w="669401"/>
              </a:tblGrid>
              <a:tr h="370840">
                <a:tc>
                  <a:txBody>
                    <a:bodyPr/>
                    <a:lstStyle/>
                    <a:p>
                      <a:endParaRPr lang="en-US" sz="1400" dirty="0"/>
                    </a:p>
                  </a:txBody>
                  <a:tcPr/>
                </a:tc>
                <a:tc>
                  <a:txBody>
                    <a:bodyPr/>
                    <a:lstStyle/>
                    <a:p>
                      <a:r>
                        <a:rPr lang="en-US" sz="1400" dirty="0" smtClean="0"/>
                        <a:t>Jan</a:t>
                      </a:r>
                      <a:endParaRPr lang="en-US" sz="1400" dirty="0"/>
                    </a:p>
                  </a:txBody>
                  <a:tcPr/>
                </a:tc>
                <a:tc>
                  <a:txBody>
                    <a:bodyPr/>
                    <a:lstStyle/>
                    <a:p>
                      <a:r>
                        <a:rPr lang="en-US" sz="1400" dirty="0" smtClean="0"/>
                        <a:t>Feb</a:t>
                      </a:r>
                      <a:endParaRPr lang="en-US" sz="1400" dirty="0"/>
                    </a:p>
                  </a:txBody>
                  <a:tcPr/>
                </a:tc>
                <a:tc>
                  <a:txBody>
                    <a:bodyPr/>
                    <a:lstStyle/>
                    <a:p>
                      <a:r>
                        <a:rPr lang="en-US" sz="1400" dirty="0" smtClean="0"/>
                        <a:t>Mar</a:t>
                      </a:r>
                      <a:endParaRPr lang="en-US" sz="1400" dirty="0"/>
                    </a:p>
                  </a:txBody>
                  <a:tcPr/>
                </a:tc>
                <a:tc>
                  <a:txBody>
                    <a:bodyPr/>
                    <a:lstStyle/>
                    <a:p>
                      <a:r>
                        <a:rPr lang="en-US" sz="1400" dirty="0" smtClean="0"/>
                        <a:t>Apr</a:t>
                      </a:r>
                      <a:endParaRPr lang="en-US" sz="1400" dirty="0"/>
                    </a:p>
                  </a:txBody>
                  <a:tcPr/>
                </a:tc>
                <a:tc>
                  <a:txBody>
                    <a:bodyPr/>
                    <a:lstStyle/>
                    <a:p>
                      <a:r>
                        <a:rPr lang="en-US" sz="1400" dirty="0" smtClean="0"/>
                        <a:t>May</a:t>
                      </a:r>
                      <a:endParaRPr lang="en-US" sz="1400" dirty="0"/>
                    </a:p>
                  </a:txBody>
                  <a:tcPr/>
                </a:tc>
                <a:tc>
                  <a:txBody>
                    <a:bodyPr/>
                    <a:lstStyle/>
                    <a:p>
                      <a:r>
                        <a:rPr lang="en-US" sz="1400" dirty="0" smtClean="0"/>
                        <a:t>Jun</a:t>
                      </a:r>
                      <a:endParaRPr lang="en-US" sz="1400" dirty="0"/>
                    </a:p>
                  </a:txBody>
                  <a:tcPr/>
                </a:tc>
                <a:tc>
                  <a:txBody>
                    <a:bodyPr/>
                    <a:lstStyle/>
                    <a:p>
                      <a:r>
                        <a:rPr lang="en-US" sz="1400" dirty="0" smtClean="0"/>
                        <a:t>Jul</a:t>
                      </a:r>
                      <a:endParaRPr lang="en-US" sz="1400" dirty="0"/>
                    </a:p>
                  </a:txBody>
                  <a:tcPr/>
                </a:tc>
                <a:tc>
                  <a:txBody>
                    <a:bodyPr/>
                    <a:lstStyle/>
                    <a:p>
                      <a:r>
                        <a:rPr lang="en-US" sz="1400" dirty="0" smtClean="0"/>
                        <a:t>Aug</a:t>
                      </a:r>
                      <a:endParaRPr lang="en-US" sz="1400" dirty="0"/>
                    </a:p>
                  </a:txBody>
                  <a:tcPr/>
                </a:tc>
                <a:tc>
                  <a:txBody>
                    <a:bodyPr/>
                    <a:lstStyle/>
                    <a:p>
                      <a:r>
                        <a:rPr lang="en-US" sz="1400" dirty="0" smtClean="0"/>
                        <a:t>Sep</a:t>
                      </a:r>
                      <a:endParaRPr lang="en-US" sz="1400" dirty="0"/>
                    </a:p>
                  </a:txBody>
                  <a:tcPr/>
                </a:tc>
                <a:tc>
                  <a:txBody>
                    <a:bodyPr/>
                    <a:lstStyle/>
                    <a:p>
                      <a:r>
                        <a:rPr lang="en-US" sz="1400" dirty="0" smtClean="0"/>
                        <a:t>Oct</a:t>
                      </a:r>
                      <a:endParaRPr lang="en-US" sz="1400" dirty="0"/>
                    </a:p>
                  </a:txBody>
                  <a:tcPr/>
                </a:tc>
                <a:tc>
                  <a:txBody>
                    <a:bodyPr/>
                    <a:lstStyle/>
                    <a:p>
                      <a:r>
                        <a:rPr lang="en-US" sz="1400" dirty="0" smtClean="0"/>
                        <a:t>Nov</a:t>
                      </a:r>
                      <a:endParaRPr lang="en-US" sz="1400" dirty="0"/>
                    </a:p>
                  </a:txBody>
                  <a:tcPr/>
                </a:tc>
                <a:tc>
                  <a:txBody>
                    <a:bodyPr/>
                    <a:lstStyle/>
                    <a:p>
                      <a:r>
                        <a:rPr lang="en-US" sz="1400" dirty="0" smtClean="0"/>
                        <a:t>Dec</a:t>
                      </a:r>
                      <a:endParaRPr lang="en-US" sz="1400" dirty="0"/>
                    </a:p>
                  </a:txBody>
                  <a:tcPr/>
                </a:tc>
              </a:tr>
              <a:tr h="370840">
                <a:tc>
                  <a:txBody>
                    <a:bodyPr/>
                    <a:lstStyle/>
                    <a:p>
                      <a:r>
                        <a:rPr lang="en-US" sz="1400" dirty="0" smtClean="0"/>
                        <a:t>C</a:t>
                      </a:r>
                      <a:endParaRPr lang="en-US" sz="1400" dirty="0"/>
                    </a:p>
                  </a:txBody>
                  <a:tcPr/>
                </a:tc>
                <a:tc>
                  <a:txBody>
                    <a:bodyPr/>
                    <a:lstStyle/>
                    <a:p>
                      <a:pPr algn="ctr"/>
                      <a:r>
                        <a:rPr lang="en-US" sz="1400" dirty="0" smtClean="0"/>
                        <a:t>25.9</a:t>
                      </a:r>
                      <a:endParaRPr lang="en-US" sz="1400" dirty="0"/>
                    </a:p>
                  </a:txBody>
                  <a:tcPr/>
                </a:tc>
                <a:tc>
                  <a:txBody>
                    <a:bodyPr/>
                    <a:lstStyle/>
                    <a:p>
                      <a:pPr algn="ctr"/>
                      <a:r>
                        <a:rPr lang="en-US" sz="1400" dirty="0" smtClean="0"/>
                        <a:t>27.4</a:t>
                      </a:r>
                      <a:endParaRPr lang="en-US" sz="1400" dirty="0"/>
                    </a:p>
                  </a:txBody>
                  <a:tcPr/>
                </a:tc>
                <a:tc>
                  <a:txBody>
                    <a:bodyPr/>
                    <a:lstStyle/>
                    <a:p>
                      <a:pPr algn="ctr"/>
                      <a:r>
                        <a:rPr lang="en-US" sz="1400" dirty="0" smtClean="0"/>
                        <a:t>28.7</a:t>
                      </a:r>
                      <a:endParaRPr lang="en-US" sz="1400" dirty="0"/>
                    </a:p>
                  </a:txBody>
                  <a:tcPr/>
                </a:tc>
                <a:tc>
                  <a:txBody>
                    <a:bodyPr/>
                    <a:lstStyle/>
                    <a:p>
                      <a:pPr algn="ctr"/>
                      <a:r>
                        <a:rPr lang="en-US" sz="1400" dirty="0" smtClean="0"/>
                        <a:t>29.7</a:t>
                      </a:r>
                      <a:endParaRPr lang="en-US" sz="1400" dirty="0"/>
                    </a:p>
                  </a:txBody>
                  <a:tcPr/>
                </a:tc>
                <a:tc>
                  <a:txBody>
                    <a:bodyPr/>
                    <a:lstStyle/>
                    <a:p>
                      <a:pPr algn="ctr"/>
                      <a:r>
                        <a:rPr lang="en-US" sz="1400" dirty="0" smtClean="0"/>
                        <a:t>29.2</a:t>
                      </a:r>
                      <a:endParaRPr lang="en-US" sz="1400" dirty="0"/>
                    </a:p>
                  </a:txBody>
                  <a:tcPr/>
                </a:tc>
                <a:tc>
                  <a:txBody>
                    <a:bodyPr/>
                    <a:lstStyle/>
                    <a:p>
                      <a:pPr algn="ctr"/>
                      <a:r>
                        <a:rPr lang="en-US" sz="1400" dirty="0" smtClean="0"/>
                        <a:t>28.7</a:t>
                      </a:r>
                      <a:endParaRPr lang="en-US" sz="1400" dirty="0"/>
                    </a:p>
                  </a:txBody>
                  <a:tcPr/>
                </a:tc>
                <a:tc>
                  <a:txBody>
                    <a:bodyPr/>
                    <a:lstStyle/>
                    <a:p>
                      <a:pPr algn="ctr"/>
                      <a:r>
                        <a:rPr lang="en-US" sz="1400" dirty="0" smtClean="0"/>
                        <a:t>28.3</a:t>
                      </a:r>
                      <a:endParaRPr lang="en-US" sz="1400" dirty="0"/>
                    </a:p>
                  </a:txBody>
                  <a:tcPr/>
                </a:tc>
                <a:tc>
                  <a:txBody>
                    <a:bodyPr/>
                    <a:lstStyle/>
                    <a:p>
                      <a:pPr algn="ctr"/>
                      <a:r>
                        <a:rPr lang="en-US" sz="1400" dirty="0" smtClean="0"/>
                        <a:t>28.1</a:t>
                      </a:r>
                      <a:endParaRPr lang="en-US" sz="1400" dirty="0"/>
                    </a:p>
                  </a:txBody>
                  <a:tcPr/>
                </a:tc>
                <a:tc>
                  <a:txBody>
                    <a:bodyPr/>
                    <a:lstStyle/>
                    <a:p>
                      <a:pPr algn="ctr"/>
                      <a:r>
                        <a:rPr lang="en-US" sz="1400" dirty="0" smtClean="0"/>
                        <a:t>27.8</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27.6</a:t>
                      </a:r>
                    </a:p>
                    <a:p>
                      <a:pPr algn="ct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26.9</a:t>
                      </a:r>
                    </a:p>
                    <a:p>
                      <a:pPr algn="ctr"/>
                      <a:endParaRPr lang="en-US" sz="1400" dirty="0"/>
                    </a:p>
                  </a:txBody>
                  <a:tcPr/>
                </a:tc>
                <a:tc>
                  <a:txBody>
                    <a:bodyPr/>
                    <a:lstStyle/>
                    <a:p>
                      <a:pPr algn="ctr"/>
                      <a:r>
                        <a:rPr lang="en-US" sz="1400" dirty="0" smtClean="0"/>
                        <a:t>25.6</a:t>
                      </a:r>
                      <a:endParaRPr lang="en-US" sz="1400" dirty="0"/>
                    </a:p>
                  </a:txBody>
                  <a:tcPr/>
                </a:tc>
              </a:tr>
              <a:tr h="370840">
                <a:tc>
                  <a:txBody>
                    <a:bodyPr/>
                    <a:lstStyle/>
                    <a:p>
                      <a:r>
                        <a:rPr lang="en-US" sz="1400" dirty="0" smtClean="0"/>
                        <a:t>MM</a:t>
                      </a:r>
                      <a:endParaRPr lang="en-US" sz="1400" dirty="0"/>
                    </a:p>
                  </a:txBody>
                  <a:tcPr/>
                </a:tc>
                <a:tc>
                  <a:txBody>
                    <a:bodyPr/>
                    <a:lstStyle/>
                    <a:p>
                      <a:pPr algn="ctr"/>
                      <a:r>
                        <a:rPr lang="en-US" sz="1400" dirty="0" smtClean="0"/>
                        <a:t>9</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29</a:t>
                      </a:r>
                      <a:endParaRPr lang="en-US" sz="1400" dirty="0"/>
                    </a:p>
                  </a:txBody>
                  <a:tcPr/>
                </a:tc>
                <a:tc>
                  <a:txBody>
                    <a:bodyPr/>
                    <a:lstStyle/>
                    <a:p>
                      <a:pPr algn="ctr"/>
                      <a:r>
                        <a:rPr lang="en-US" sz="1400" dirty="0" smtClean="0"/>
                        <a:t>65</a:t>
                      </a:r>
                      <a:endParaRPr lang="en-US" sz="1400" dirty="0"/>
                    </a:p>
                  </a:txBody>
                  <a:tcPr/>
                </a:tc>
                <a:tc>
                  <a:txBody>
                    <a:bodyPr/>
                    <a:lstStyle/>
                    <a:p>
                      <a:pPr algn="ctr"/>
                      <a:r>
                        <a:rPr lang="en-US" sz="1400" dirty="0" smtClean="0"/>
                        <a:t>220</a:t>
                      </a:r>
                      <a:endParaRPr lang="en-US" sz="1400" dirty="0"/>
                    </a:p>
                  </a:txBody>
                  <a:tcPr/>
                </a:tc>
                <a:tc>
                  <a:txBody>
                    <a:bodyPr/>
                    <a:lstStyle/>
                    <a:p>
                      <a:pPr algn="ctr"/>
                      <a:r>
                        <a:rPr lang="en-US" sz="1400" dirty="0" smtClean="0"/>
                        <a:t>149</a:t>
                      </a:r>
                      <a:endParaRPr lang="en-US" sz="1400" dirty="0"/>
                    </a:p>
                  </a:txBody>
                  <a:tcPr/>
                </a:tc>
                <a:tc>
                  <a:txBody>
                    <a:bodyPr/>
                    <a:lstStyle/>
                    <a:p>
                      <a:pPr algn="ctr"/>
                      <a:r>
                        <a:rPr lang="en-US" sz="1400" dirty="0" smtClean="0"/>
                        <a:t>155</a:t>
                      </a:r>
                      <a:endParaRPr lang="en-US" sz="1400" dirty="0"/>
                    </a:p>
                  </a:txBody>
                  <a:tcPr/>
                </a:tc>
                <a:tc>
                  <a:txBody>
                    <a:bodyPr/>
                    <a:lstStyle/>
                    <a:p>
                      <a:pPr algn="ctr"/>
                      <a:r>
                        <a:rPr lang="en-US" sz="1400" dirty="0" smtClean="0"/>
                        <a:t>197</a:t>
                      </a:r>
                      <a:endParaRPr lang="en-US" sz="1400" dirty="0"/>
                    </a:p>
                  </a:txBody>
                  <a:tcPr/>
                </a:tc>
                <a:tc>
                  <a:txBody>
                    <a:bodyPr/>
                    <a:lstStyle/>
                    <a:p>
                      <a:pPr algn="ctr"/>
                      <a:r>
                        <a:rPr lang="en-US" sz="1400" dirty="0" smtClean="0"/>
                        <a:t>344</a:t>
                      </a:r>
                      <a:endParaRPr lang="en-US" sz="1400" dirty="0"/>
                    </a:p>
                  </a:txBody>
                  <a:tcPr/>
                </a:tc>
                <a:tc>
                  <a:txBody>
                    <a:bodyPr/>
                    <a:lstStyle/>
                    <a:p>
                      <a:pPr algn="ctr"/>
                      <a:r>
                        <a:rPr lang="en-US" sz="1400" dirty="0" smtClean="0"/>
                        <a:t>242</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10</a:t>
                      </a:r>
                      <a:endParaRPr lang="en-US" sz="1400" dirty="0"/>
                    </a:p>
                  </a:txBody>
                  <a:tcPr/>
                </a:tc>
              </a:tr>
              <a:tr h="370840">
                <a:tc>
                  <a:txBody>
                    <a:bodyPr/>
                    <a:lstStyle/>
                    <a:p>
                      <a:r>
                        <a:rPr lang="en-US" sz="1400" dirty="0" smtClean="0"/>
                        <a:t>% Hum</a:t>
                      </a:r>
                      <a:endParaRPr lang="en-US" sz="1400" dirty="0"/>
                    </a:p>
                  </a:txBody>
                  <a:tcPr/>
                </a:tc>
                <a:tc>
                  <a:txBody>
                    <a:bodyPr/>
                    <a:lstStyle/>
                    <a:p>
                      <a:pPr algn="ctr"/>
                      <a:r>
                        <a:rPr lang="en-US" sz="1400" dirty="0" smtClean="0"/>
                        <a:t>72</a:t>
                      </a:r>
                      <a:endParaRPr lang="en-US" sz="1400" dirty="0"/>
                    </a:p>
                  </a:txBody>
                  <a:tcPr/>
                </a:tc>
                <a:tc>
                  <a:txBody>
                    <a:bodyPr/>
                    <a:lstStyle/>
                    <a:p>
                      <a:pPr algn="ctr"/>
                      <a:r>
                        <a:rPr lang="en-US" sz="1400" dirty="0" smtClean="0"/>
                        <a:t>75</a:t>
                      </a:r>
                      <a:endParaRPr lang="en-US" sz="1400" dirty="0"/>
                    </a:p>
                  </a:txBody>
                  <a:tcPr/>
                </a:tc>
                <a:tc>
                  <a:txBody>
                    <a:bodyPr/>
                    <a:lstStyle/>
                    <a:p>
                      <a:pPr algn="ctr"/>
                      <a:r>
                        <a:rPr lang="en-US" sz="1400" dirty="0" smtClean="0"/>
                        <a:t>74</a:t>
                      </a:r>
                      <a:endParaRPr lang="en-US" sz="1400" dirty="0"/>
                    </a:p>
                  </a:txBody>
                  <a:tcPr/>
                </a:tc>
                <a:tc>
                  <a:txBody>
                    <a:bodyPr/>
                    <a:lstStyle/>
                    <a:p>
                      <a:pPr algn="ctr"/>
                      <a:r>
                        <a:rPr lang="en-US" sz="1400" dirty="0" smtClean="0"/>
                        <a:t>75</a:t>
                      </a:r>
                      <a:endParaRPr lang="en-US" sz="1400" dirty="0"/>
                    </a:p>
                  </a:txBody>
                  <a:tcPr/>
                </a:tc>
                <a:tc>
                  <a:txBody>
                    <a:bodyPr/>
                    <a:lstStyle/>
                    <a:p>
                      <a:pPr algn="ctr"/>
                      <a:r>
                        <a:rPr lang="en-US" sz="1400" dirty="0" smtClean="0"/>
                        <a:t>79</a:t>
                      </a:r>
                      <a:endParaRPr lang="en-US" sz="1400" dirty="0"/>
                    </a:p>
                  </a:txBody>
                  <a:tcPr/>
                </a:tc>
                <a:tc>
                  <a:txBody>
                    <a:bodyPr/>
                    <a:lstStyle/>
                    <a:p>
                      <a:pPr algn="ctr"/>
                      <a:r>
                        <a:rPr lang="en-US" sz="1400" dirty="0" smtClean="0"/>
                        <a:t>80</a:t>
                      </a:r>
                      <a:endParaRPr lang="en-US" sz="1400" dirty="0"/>
                    </a:p>
                  </a:txBody>
                  <a:tcPr/>
                </a:tc>
                <a:tc>
                  <a:txBody>
                    <a:bodyPr/>
                    <a:lstStyle/>
                    <a:p>
                      <a:pPr algn="ctr"/>
                      <a:r>
                        <a:rPr lang="en-US" sz="1400" dirty="0" smtClean="0"/>
                        <a:t>80</a:t>
                      </a:r>
                      <a:endParaRPr lang="en-US" sz="1400" dirty="0"/>
                    </a:p>
                  </a:txBody>
                  <a:tcPr/>
                </a:tc>
                <a:tc>
                  <a:txBody>
                    <a:bodyPr/>
                    <a:lstStyle/>
                    <a:p>
                      <a:pPr algn="ctr"/>
                      <a:r>
                        <a:rPr lang="en-US" sz="1400" dirty="0" smtClean="0"/>
                        <a:t>81</a:t>
                      </a:r>
                      <a:endParaRPr lang="en-US" sz="1400" dirty="0"/>
                    </a:p>
                  </a:txBody>
                  <a:tcPr/>
                </a:tc>
                <a:tc>
                  <a:txBody>
                    <a:bodyPr/>
                    <a:lstStyle/>
                    <a:p>
                      <a:pPr algn="ctr"/>
                      <a:r>
                        <a:rPr lang="en-US" sz="1400" dirty="0" smtClean="0"/>
                        <a:t>83</a:t>
                      </a:r>
                      <a:endParaRPr lang="en-US" sz="1400" dirty="0"/>
                    </a:p>
                  </a:txBody>
                  <a:tcPr/>
                </a:tc>
                <a:tc>
                  <a:txBody>
                    <a:bodyPr/>
                    <a:lstStyle/>
                    <a:p>
                      <a:pPr algn="ctr"/>
                      <a:r>
                        <a:rPr lang="en-US" sz="1400" dirty="0" smtClean="0"/>
                        <a:t>83</a:t>
                      </a:r>
                      <a:endParaRPr lang="en-US" sz="1400" dirty="0"/>
                    </a:p>
                  </a:txBody>
                  <a:tcPr/>
                </a:tc>
                <a:tc>
                  <a:txBody>
                    <a:bodyPr/>
                    <a:lstStyle/>
                    <a:p>
                      <a:pPr algn="ctr"/>
                      <a:r>
                        <a:rPr lang="en-US" sz="1400" dirty="0" smtClean="0"/>
                        <a:t>80</a:t>
                      </a:r>
                      <a:endParaRPr lang="en-US" sz="1400" dirty="0"/>
                    </a:p>
                  </a:txBody>
                  <a:tcPr/>
                </a:tc>
                <a:tc>
                  <a:txBody>
                    <a:bodyPr/>
                    <a:lstStyle/>
                    <a:p>
                      <a:pPr algn="ctr"/>
                      <a:r>
                        <a:rPr lang="en-US" sz="1400" dirty="0" smtClean="0"/>
                        <a:t>74</a:t>
                      </a:r>
                      <a:endParaRPr lang="en-US" sz="1400" dirty="0"/>
                    </a:p>
                  </a:txBody>
                  <a:tcPr/>
                </a:tc>
              </a:tr>
            </a:tbl>
          </a:graphicData>
        </a:graphic>
      </p:graphicFrame>
      <p:sp>
        <p:nvSpPr>
          <p:cNvPr id="9" name="Rectangle 8"/>
          <p:cNvSpPr/>
          <p:nvPr/>
        </p:nvSpPr>
        <p:spPr>
          <a:xfrm>
            <a:off x="4884458" y="4653136"/>
            <a:ext cx="4008022" cy="369332"/>
          </a:xfrm>
          <a:prstGeom prst="rect">
            <a:avLst/>
          </a:prstGeom>
          <a:solidFill>
            <a:schemeClr val="bg1"/>
          </a:solidFill>
        </p:spPr>
        <p:txBody>
          <a:bodyPr wrap="square">
            <a:spAutoFit/>
          </a:bodyPr>
          <a:lstStyle/>
          <a:p>
            <a:pPr marL="285750" indent="-285750">
              <a:buClr>
                <a:srgbClr val="C00000"/>
              </a:buClr>
              <a:buSzPct val="80000"/>
              <a:buFont typeface="Arial" panose="020B0604020202020204" pitchFamily="34" charset="0"/>
              <a:buChar char="▼"/>
            </a:pPr>
            <a:r>
              <a:rPr lang="en-US" b="1" dirty="0" smtClean="0"/>
              <a:t>Fig. </a:t>
            </a:r>
            <a:r>
              <a:rPr lang="en-US" b="1" dirty="0"/>
              <a:t>2.7 </a:t>
            </a:r>
            <a:r>
              <a:rPr lang="en-US" dirty="0" smtClean="0"/>
              <a:t>- Local </a:t>
            </a:r>
            <a:r>
              <a:rPr lang="en-US" dirty="0"/>
              <a:t>climate in Bangkok </a:t>
            </a:r>
          </a:p>
        </p:txBody>
      </p:sp>
    </p:spTree>
    <p:extLst>
      <p:ext uri="{BB962C8B-B14F-4D97-AF65-F5344CB8AC3E}">
        <p14:creationId xmlns:p14="http://schemas.microsoft.com/office/powerpoint/2010/main" val="2665895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701561"/>
          </a:xfrm>
          <a:prstGeom prst="rect">
            <a:avLst/>
          </a:prstGeom>
        </p:spPr>
        <p:txBody>
          <a:bodyPr wrap="square">
            <a:spAutoFit/>
          </a:bodyPr>
          <a:lstStyle/>
          <a:p>
            <a:pPr>
              <a:buClr>
                <a:srgbClr val="C00000"/>
              </a:buClr>
              <a:buSzPct val="80000"/>
            </a:pPr>
            <a:r>
              <a:rPr lang="en-US" sz="2430" b="1" dirty="0">
                <a:solidFill>
                  <a:srgbClr val="C00000"/>
                </a:solidFill>
              </a:rPr>
              <a:t>The influence of climate on tourism</a:t>
            </a:r>
          </a:p>
          <a:p>
            <a:pPr marL="400050" indent="-400050">
              <a:buClr>
                <a:srgbClr val="C00000"/>
              </a:buClr>
              <a:buSzPct val="80000"/>
              <a:buFont typeface="Arial" panose="020B0604020202020204" pitchFamily="34" charset="0"/>
              <a:buChar char="►"/>
            </a:pPr>
            <a:r>
              <a:rPr lang="en-US" sz="2430" dirty="0"/>
              <a:t>Some sources containing climatic information will also list average hours </a:t>
            </a:r>
            <a:r>
              <a:rPr lang="en-US" sz="2430" dirty="0" smtClean="0"/>
              <a:t>of </a:t>
            </a:r>
            <a:r>
              <a:rPr lang="en-US" sz="2430" dirty="0"/>
              <a:t>sunshine and may also include the destination’s height above sea level; the latter is because temperatures tend to decrease with increasing altitude. </a:t>
            </a:r>
            <a:endParaRPr lang="en-US" sz="2430" dirty="0" smtClean="0"/>
          </a:p>
          <a:p>
            <a:pPr marL="400050" indent="-400050">
              <a:buClr>
                <a:srgbClr val="C00000"/>
              </a:buClr>
              <a:buSzPct val="80000"/>
              <a:buFont typeface="Arial" panose="020B0604020202020204" pitchFamily="34" charset="0"/>
              <a:buChar char="►"/>
            </a:pPr>
            <a:r>
              <a:rPr lang="en-US" sz="2430" dirty="0" smtClean="0"/>
              <a:t>For </a:t>
            </a:r>
            <a:r>
              <a:rPr lang="en-US" sz="2430" dirty="0"/>
              <a:t>example, although much of Kenya is Equatorial, it occupies a high plateau land and thus average temperatures are cooler, and it </a:t>
            </a:r>
            <a:r>
              <a:rPr lang="en-US" sz="2430" dirty="0" smtClean="0"/>
              <a:t/>
            </a:r>
            <a:br>
              <a:rPr lang="en-US" sz="2430" dirty="0" smtClean="0"/>
            </a:br>
            <a:r>
              <a:rPr lang="en-US" sz="2430" dirty="0" smtClean="0"/>
              <a:t>is </a:t>
            </a:r>
            <a:r>
              <a:rPr lang="en-US" sz="2430" dirty="0"/>
              <a:t>significantly less humid than </a:t>
            </a:r>
            <a:r>
              <a:rPr lang="en-US" sz="2430" dirty="0" smtClean="0"/>
              <a:t/>
            </a:r>
            <a:br>
              <a:rPr lang="en-US" sz="2430" dirty="0" smtClean="0"/>
            </a:br>
            <a:r>
              <a:rPr lang="en-US" sz="2430" dirty="0" smtClean="0"/>
              <a:t>in </a:t>
            </a:r>
            <a:r>
              <a:rPr lang="en-US" sz="2430" dirty="0"/>
              <a:t>the adjacent equatorial </a:t>
            </a:r>
            <a:r>
              <a:rPr lang="en-US" sz="2430" dirty="0" smtClean="0"/>
              <a:t/>
            </a:r>
            <a:br>
              <a:rPr lang="en-US" sz="2430" dirty="0" smtClean="0"/>
            </a:br>
            <a:r>
              <a:rPr lang="en-US" sz="2430" dirty="0" smtClean="0"/>
              <a:t>lowland </a:t>
            </a:r>
            <a:r>
              <a:rPr lang="en-US" sz="2430" dirty="0"/>
              <a:t>of Zaire. </a:t>
            </a:r>
            <a:endParaRPr lang="en-US" sz="2430" dirty="0" smtClean="0"/>
          </a:p>
          <a:p>
            <a:pPr marL="400050" indent="-400050">
              <a:buClr>
                <a:srgbClr val="C00000"/>
              </a:buClr>
              <a:buSzPct val="80000"/>
              <a:buFont typeface="Arial" panose="020B0604020202020204" pitchFamily="34" charset="0"/>
              <a:buChar char="►"/>
            </a:pPr>
            <a:r>
              <a:rPr lang="en-US" sz="2430" dirty="0" smtClean="0"/>
              <a:t>Such </a:t>
            </a:r>
            <a:r>
              <a:rPr lang="en-US" sz="2430" dirty="0"/>
              <a:t>points will clearly be of </a:t>
            </a:r>
            <a:r>
              <a:rPr lang="en-US" sz="2430" dirty="0" smtClean="0"/>
              <a:t/>
            </a:r>
            <a:br>
              <a:rPr lang="en-US" sz="2430" dirty="0" smtClean="0"/>
            </a:br>
            <a:r>
              <a:rPr lang="en-US" sz="2430" dirty="0" smtClean="0"/>
              <a:t>interest </a:t>
            </a:r>
            <a:r>
              <a:rPr lang="en-US" sz="2430" dirty="0"/>
              <a:t>to travellers </a:t>
            </a:r>
            <a:r>
              <a:rPr lang="en-US" sz="2430" dirty="0" smtClean="0"/>
              <a:t/>
            </a:r>
            <a:br>
              <a:rPr lang="en-US" sz="2430" dirty="0" smtClean="0"/>
            </a:br>
            <a:r>
              <a:rPr lang="en-US" sz="2430" dirty="0" smtClean="0"/>
              <a:t>contemplating </a:t>
            </a:r>
            <a:r>
              <a:rPr lang="en-US" sz="2430" dirty="0"/>
              <a:t>an East African </a:t>
            </a:r>
            <a:r>
              <a:rPr lang="en-US" sz="2430" dirty="0" smtClean="0"/>
              <a:t/>
            </a:r>
            <a:br>
              <a:rPr lang="en-US" sz="2430" dirty="0" smtClean="0"/>
            </a:br>
            <a:r>
              <a:rPr lang="en-US" sz="2430" dirty="0" smtClean="0"/>
              <a:t>safari </a:t>
            </a:r>
            <a:r>
              <a:rPr lang="en-US" sz="2430" dirty="0"/>
              <a:t>holiday.</a:t>
            </a:r>
          </a:p>
        </p:txBody>
      </p:sp>
      <p:pic>
        <p:nvPicPr>
          <p:cNvPr id="28674" name="Picture 2" descr="Image result for kenya safar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76056" y="3789040"/>
            <a:ext cx="3816424" cy="2851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8238446"/>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262979"/>
          </a:xfrm>
          <a:prstGeom prst="rect">
            <a:avLst/>
          </a:prstGeom>
        </p:spPr>
        <p:txBody>
          <a:bodyPr wrap="square">
            <a:spAutoFit/>
          </a:bodyPr>
          <a:lstStyle/>
          <a:p>
            <a:pPr>
              <a:buClr>
                <a:srgbClr val="C00000"/>
              </a:buClr>
              <a:buSzPct val="80000"/>
            </a:pPr>
            <a:r>
              <a:rPr lang="en-US" sz="2100" b="1" dirty="0" smtClean="0">
                <a:solidFill>
                  <a:srgbClr val="C00000"/>
                </a:solidFill>
              </a:rPr>
              <a:t>The </a:t>
            </a:r>
            <a:r>
              <a:rPr lang="en-US" sz="2100" b="1" dirty="0">
                <a:solidFill>
                  <a:srgbClr val="C00000"/>
                </a:solidFill>
              </a:rPr>
              <a:t>possible effects of global warming and climate change on tourism</a:t>
            </a:r>
          </a:p>
          <a:p>
            <a:pPr marL="400050" indent="-400050">
              <a:buClr>
                <a:srgbClr val="C00000"/>
              </a:buClr>
              <a:buSzPct val="80000"/>
              <a:buFont typeface="Arial" panose="020B0604020202020204" pitchFamily="34" charset="0"/>
              <a:buChar char="►"/>
            </a:pPr>
            <a:r>
              <a:rPr lang="en-US" sz="2100" dirty="0"/>
              <a:t>The First International Conference on Climate Change and Tourism was held successfully in </a:t>
            </a:r>
            <a:r>
              <a:rPr lang="en-US" sz="2100" dirty="0" err="1"/>
              <a:t>Djerba</a:t>
            </a:r>
            <a:r>
              <a:rPr lang="en-US" sz="2100" dirty="0"/>
              <a:t>, Tunisia, from 9th to 11th April, 2003. More than 150 participants from 42 countries and six international organizations gathered at this event that was convened by the WTO.</a:t>
            </a:r>
          </a:p>
          <a:p>
            <a:pPr marL="400050" indent="-400050">
              <a:buClr>
                <a:srgbClr val="C00000"/>
              </a:buClr>
              <a:buSzPct val="80000"/>
              <a:buFont typeface="Arial" panose="020B0604020202020204" pitchFamily="34" charset="0"/>
              <a:buChar char="►"/>
            </a:pPr>
            <a:r>
              <a:rPr lang="en-US" sz="2100" dirty="0"/>
              <a:t>The conference considered some of the threats to tourism on the global scale. In particular, </a:t>
            </a:r>
            <a:r>
              <a:rPr lang="en-US" sz="2100" dirty="0" smtClean="0"/>
              <a:t>2 environments </a:t>
            </a:r>
            <a:r>
              <a:rPr lang="en-US" sz="2100" dirty="0"/>
              <a:t>which are vital for tourism activities and where tourism is an equally vital component in regional and local economies are coastal zones and mountain regions. </a:t>
            </a:r>
            <a:endParaRPr lang="en-US" sz="2100" dirty="0" smtClean="0"/>
          </a:p>
          <a:p>
            <a:pPr marL="400050" indent="-400050">
              <a:buClr>
                <a:srgbClr val="C00000"/>
              </a:buClr>
              <a:buSzPct val="80000"/>
              <a:buFont typeface="Arial" panose="020B0604020202020204" pitchFamily="34" charset="0"/>
              <a:buChar char="►"/>
            </a:pPr>
            <a:r>
              <a:rPr lang="en-US" sz="2100" dirty="0" smtClean="0"/>
              <a:t>The </a:t>
            </a:r>
            <a:r>
              <a:rPr lang="en-US" sz="2100" dirty="0"/>
              <a:t>threat of climate change puts tourism at risk in many destinations and important market changes could result. </a:t>
            </a:r>
            <a:endParaRPr lang="en-US" sz="2100" dirty="0" smtClean="0"/>
          </a:p>
          <a:p>
            <a:pPr marL="400050" indent="-400050">
              <a:buClr>
                <a:srgbClr val="C00000"/>
              </a:buClr>
              <a:buSzPct val="80000"/>
              <a:buFont typeface="Arial" panose="020B0604020202020204" pitchFamily="34" charset="0"/>
              <a:buChar char="►"/>
            </a:pPr>
            <a:r>
              <a:rPr lang="en-US" sz="2100" dirty="0" smtClean="0"/>
              <a:t>For </a:t>
            </a:r>
            <a:r>
              <a:rPr lang="en-US" sz="2100" dirty="0"/>
              <a:t>example, seaside tourism seems likely to suffer damage from most of the effects of climate change, notably due </a:t>
            </a:r>
            <a:r>
              <a:rPr lang="en-US" sz="2100" dirty="0" smtClean="0"/>
              <a:t>to </a:t>
            </a:r>
            <a:r>
              <a:rPr lang="en-US" sz="2100" dirty="0"/>
              <a:t>beach erosion, higher sea levels, greater damage </a:t>
            </a:r>
            <a:r>
              <a:rPr lang="en-US" sz="2100" dirty="0" smtClean="0"/>
              <a:t>from </a:t>
            </a:r>
            <a:r>
              <a:rPr lang="en-US" sz="2100" dirty="0"/>
              <a:t>sea </a:t>
            </a:r>
            <a:r>
              <a:rPr lang="en-US" sz="2100" dirty="0" smtClean="0"/>
              <a:t/>
            </a:r>
            <a:br>
              <a:rPr lang="en-US" sz="2100" dirty="0" smtClean="0"/>
            </a:br>
            <a:r>
              <a:rPr lang="en-US" sz="2100" dirty="0" smtClean="0"/>
              <a:t>surges </a:t>
            </a:r>
            <a:r>
              <a:rPr lang="en-US" sz="2100" dirty="0"/>
              <a:t>and storms, and reduced water supply. </a:t>
            </a:r>
            <a:endParaRPr lang="en-US" sz="2100" dirty="0" smtClean="0"/>
          </a:p>
        </p:txBody>
      </p:sp>
      <p:sp>
        <p:nvSpPr>
          <p:cNvPr id="3" name="TextBox 2"/>
          <p:cNvSpPr txBox="1"/>
          <p:nvPr/>
        </p:nvSpPr>
        <p:spPr>
          <a:xfrm>
            <a:off x="6228184" y="5766355"/>
            <a:ext cx="2664296"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400" dirty="0" smtClean="0"/>
              <a:t>Climate Change effect on tourism</a:t>
            </a:r>
            <a:endParaRPr lang="en-US" sz="2400" dirty="0"/>
          </a:p>
        </p:txBody>
      </p:sp>
    </p:spTree>
    <p:extLst>
      <p:ext uri="{BB962C8B-B14F-4D97-AF65-F5344CB8AC3E}">
        <p14:creationId xmlns:p14="http://schemas.microsoft.com/office/powerpoint/2010/main" val="80086396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3477875"/>
          </a:xfrm>
          <a:prstGeom prst="rect">
            <a:avLst/>
          </a:prstGeom>
        </p:spPr>
        <p:txBody>
          <a:bodyPr wrap="square">
            <a:spAutoFit/>
          </a:bodyPr>
          <a:lstStyle/>
          <a:p>
            <a:pPr>
              <a:buClr>
                <a:srgbClr val="C00000"/>
              </a:buClr>
              <a:buSzPct val="80000"/>
            </a:pPr>
            <a:r>
              <a:rPr lang="en-US" sz="2000" b="1" dirty="0" smtClean="0">
                <a:solidFill>
                  <a:srgbClr val="C00000"/>
                </a:solidFill>
              </a:rPr>
              <a:t>The </a:t>
            </a:r>
            <a:r>
              <a:rPr lang="en-US" sz="2000" b="1" dirty="0">
                <a:solidFill>
                  <a:srgbClr val="C00000"/>
                </a:solidFill>
              </a:rPr>
              <a:t>possible effects of global warming and climate change on tourism</a:t>
            </a:r>
          </a:p>
          <a:p>
            <a:pPr marL="400050" indent="-400050">
              <a:buClr>
                <a:srgbClr val="C00000"/>
              </a:buClr>
              <a:buSzPct val="80000"/>
              <a:buFont typeface="Arial" panose="020B0604020202020204" pitchFamily="34" charset="0"/>
              <a:buChar char="►"/>
            </a:pPr>
            <a:r>
              <a:rPr lang="en-US" sz="2000" dirty="0" smtClean="0"/>
              <a:t>However</a:t>
            </a:r>
            <a:r>
              <a:rPr lang="en-US" sz="2000" dirty="0"/>
              <a:t>, while some regions may see a lessening of demand from leisure travellers, other destinations currently less important for tourism may see an increase.</a:t>
            </a:r>
          </a:p>
          <a:p>
            <a:pPr marL="400050" indent="-400050">
              <a:buClr>
                <a:srgbClr val="C00000"/>
              </a:buClr>
              <a:buSzPct val="80000"/>
              <a:buFont typeface="Arial" panose="020B0604020202020204" pitchFamily="34" charset="0"/>
              <a:buChar char="►"/>
            </a:pPr>
            <a:r>
              <a:rPr lang="en-US" sz="2000" dirty="0"/>
              <a:t>In mountain regions, it seems very probable that ultimately demand for winter sports will diminish. The season will shorten, opportunities for young people to learn the sports will diminish, and demand pressures on high altitude resorts will increase (which in turn could raise environmental pressures and cause further damage). Summer seasons, meanwhile, could lengthen, and generate increased demand, although this could bring further negative environmental consequences.</a:t>
            </a:r>
          </a:p>
        </p:txBody>
      </p:sp>
      <p:pic>
        <p:nvPicPr>
          <p:cNvPr id="29698" name="Picture 2" descr="Image result for climate change  tourism before and aft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4573455"/>
            <a:ext cx="4824536" cy="2095905"/>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climate change  tourism before and aft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131296" y="4573455"/>
            <a:ext cx="3775586" cy="2116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93968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ounded Rectangle 6"/>
          <p:cNvSpPr/>
          <p:nvPr/>
        </p:nvSpPr>
        <p:spPr>
          <a:xfrm>
            <a:off x="165110" y="1160208"/>
            <a:ext cx="8727370" cy="5509152"/>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smtClean="0">
                <a:solidFill>
                  <a:srgbClr val="C00000"/>
                </a:solidFill>
                <a:latin typeface="Arial" panose="020B0604020202020204" pitchFamily="34" charset="0"/>
                <a:cs typeface="Arial" panose="020B0604020202020204" pitchFamily="34" charset="0"/>
              </a:rPr>
              <a:t>Example</a:t>
            </a:r>
            <a:endParaRPr lang="en-US" sz="17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This idea of there being a balance of costs and benefits is illustrated by the situation in the Arctic. Here, a longer summer season might benefit cruise tourism and activities such as whale-watching, but shorter winters could reduce the range of Arctic fauna and flora which attracts some of the visitors.</a:t>
            </a:r>
          </a:p>
          <a:p>
            <a:pPr marL="285750" indent="-285750">
              <a:buClr>
                <a:srgbClr val="C00000"/>
              </a:buClr>
              <a:buSzPct val="8000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In 2007, an estimated 37,000 visitors made 200,000 landings on the Antarctic Peninsula. As the sea ice retreats, more shipping lanes will open up. With an increase in the number and size of cruise ships visiting, it could triple in the coming decade to near 100,000, with half a million landings. </a:t>
            </a:r>
            <a:endParaRPr lang="en-US" sz="17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Antarctica is.an </a:t>
            </a:r>
            <a:r>
              <a:rPr lang="en-US" sz="1700" dirty="0">
                <a:solidFill>
                  <a:schemeClr val="tx1"/>
                </a:solidFill>
                <a:latin typeface="Arial" panose="020B0604020202020204" pitchFamily="34" charset="0"/>
                <a:cs typeface="Arial" panose="020B0604020202020204" pitchFamily="34" charset="0"/>
              </a:rPr>
              <a:t>uninhabited continent (apart from 4000 </a:t>
            </a:r>
            <a:r>
              <a:rPr lang="en-US" sz="1700" dirty="0" smtClean="0">
                <a:solidFill>
                  <a:schemeClr val="tx1"/>
                </a:solidFill>
                <a:latin typeface="Arial" panose="020B0604020202020204" pitchFamily="34" charset="0"/>
                <a:cs typeface="Arial" panose="020B0604020202020204" pitchFamily="34" charset="0"/>
              </a:rPr>
              <a:t>people who </a:t>
            </a:r>
            <a:r>
              <a:rPr lang="en-US" sz="1700" dirty="0">
                <a:solidFill>
                  <a:schemeClr val="tx1"/>
                </a:solidFill>
                <a:latin typeface="Arial" panose="020B0604020202020204" pitchFamily="34" charset="0"/>
                <a:cs typeface="Arial" panose="020B0604020202020204" pitchFamily="34" charset="0"/>
              </a:rPr>
              <a:t>make up the scientific community). Tourism, therefore, </a:t>
            </a:r>
            <a:r>
              <a:rPr lang="en-US" sz="1700" dirty="0" smtClean="0">
                <a:solidFill>
                  <a:schemeClr val="tx1"/>
                </a:solidFill>
                <a:latin typeface="Arial" panose="020B0604020202020204" pitchFamily="34" charset="0"/>
                <a:cs typeface="Arial" panose="020B0604020202020204" pitchFamily="34" charset="0"/>
              </a:rPr>
              <a:t>brings </a:t>
            </a:r>
            <a:r>
              <a:rPr lang="en-US" sz="1700" dirty="0">
                <a:solidFill>
                  <a:schemeClr val="tx1"/>
                </a:solidFill>
                <a:latin typeface="Arial" panose="020B0604020202020204" pitchFamily="34" charset="0"/>
                <a:cs typeface="Arial" panose="020B0604020202020204" pitchFamily="34" charset="0"/>
              </a:rPr>
              <a:t>no economic gain to the continent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itself</a:t>
            </a:r>
            <a:r>
              <a:rPr lang="en-US" sz="1700" dirty="0">
                <a:solidFill>
                  <a:schemeClr val="tx1"/>
                </a:solidFill>
                <a:latin typeface="Arial" panose="020B0604020202020204" pitchFamily="34" charset="0"/>
                <a:cs typeface="Arial" panose="020B0604020202020204" pitchFamily="34" charset="0"/>
              </a:rPr>
              <a:t>. </a:t>
            </a:r>
            <a:endParaRPr lang="en-US" sz="17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environment is the sole stakeholder. The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impact </a:t>
            </a:r>
            <a:r>
              <a:rPr lang="en-US" sz="1700" dirty="0">
                <a:solidFill>
                  <a:schemeClr val="tx1"/>
                </a:solidFill>
                <a:latin typeface="Arial" panose="020B0604020202020204" pitchFamily="34" charset="0"/>
                <a:cs typeface="Arial" panose="020B0604020202020204" pitchFamily="34" charset="0"/>
              </a:rPr>
              <a:t>of rapidly growing tourism on the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pristine </a:t>
            </a:r>
            <a:r>
              <a:rPr lang="en-US" sz="1700" dirty="0">
                <a:solidFill>
                  <a:schemeClr val="tx1"/>
                </a:solidFill>
                <a:latin typeface="Arial" panose="020B0604020202020204" pitchFamily="34" charset="0"/>
                <a:cs typeface="Arial" panose="020B0604020202020204" pitchFamily="34" charset="0"/>
              </a:rPr>
              <a:t>Antarctic environment is therefore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key issue. There are also huge threats to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the </a:t>
            </a:r>
            <a:r>
              <a:rPr lang="en-US" sz="1700" dirty="0">
                <a:solidFill>
                  <a:schemeClr val="tx1"/>
                </a:solidFill>
                <a:latin typeface="Arial" panose="020B0604020202020204" pitchFamily="34" charset="0"/>
                <a:cs typeface="Arial" panose="020B0604020202020204" pitchFamily="34" charset="0"/>
              </a:rPr>
              <a:t>marine environment. </a:t>
            </a:r>
            <a:r>
              <a:rPr lang="en-US" sz="1700" dirty="0" smtClean="0">
                <a:solidFill>
                  <a:schemeClr val="tx1"/>
                </a:solidFill>
                <a:latin typeface="Arial" panose="020B0604020202020204" pitchFamily="34" charset="0"/>
                <a:cs typeface="Arial" panose="020B0604020202020204" pitchFamily="34" charset="0"/>
              </a:rPr>
              <a:t>The most </a:t>
            </a:r>
            <a:r>
              <a:rPr lang="en-US" sz="1700" dirty="0">
                <a:solidFill>
                  <a:schemeClr val="tx1"/>
                </a:solidFill>
                <a:latin typeface="Arial" panose="020B0604020202020204" pitchFamily="34" charset="0"/>
                <a:cs typeface="Arial" panose="020B0604020202020204" pitchFamily="34" charset="0"/>
              </a:rPr>
              <a:t>obvious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one </a:t>
            </a:r>
            <a:r>
              <a:rPr lang="en-US" sz="1700" dirty="0">
                <a:solidFill>
                  <a:schemeClr val="tx1"/>
                </a:solidFill>
                <a:latin typeface="Arial" panose="020B0604020202020204" pitchFamily="34" charset="0"/>
                <a:cs typeface="Arial" panose="020B0604020202020204" pitchFamily="34" charset="0"/>
              </a:rPr>
              <a:t>is that of massive oil spills from </a:t>
            </a:r>
            <a:r>
              <a:rPr lang="en-US" sz="1700" dirty="0" smtClean="0">
                <a:solidFill>
                  <a:schemeClr val="tx1"/>
                </a:solidFill>
                <a:latin typeface="Arial" panose="020B0604020202020204" pitchFamily="34" charset="0"/>
                <a:cs typeface="Arial" panose="020B0604020202020204" pitchFamily="34" charset="0"/>
              </a:rPr>
              <a:t>the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increasingly </a:t>
            </a:r>
            <a:r>
              <a:rPr lang="en-US" sz="1700" dirty="0">
                <a:solidFill>
                  <a:schemeClr val="tx1"/>
                </a:solidFill>
                <a:latin typeface="Arial" panose="020B0604020202020204" pitchFamily="34" charset="0"/>
                <a:cs typeface="Arial" panose="020B0604020202020204" pitchFamily="34" charset="0"/>
              </a:rPr>
              <a:t>large cruise ships. Pollution and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waste </a:t>
            </a:r>
            <a:r>
              <a:rPr lang="en-US" sz="1700" dirty="0">
                <a:solidFill>
                  <a:schemeClr val="tx1"/>
                </a:solidFill>
                <a:latin typeface="Arial" panose="020B0604020202020204" pitchFamily="34" charset="0"/>
                <a:cs typeface="Arial" panose="020B0604020202020204" pitchFamily="34" charset="0"/>
              </a:rPr>
              <a:t>; disposal issues will grow as ship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numbers </a:t>
            </a:r>
            <a:r>
              <a:rPr lang="en-US" sz="1700" dirty="0">
                <a:solidFill>
                  <a:schemeClr val="tx1"/>
                </a:solidFill>
                <a:latin typeface="Arial" panose="020B0604020202020204" pitchFamily="34" charset="0"/>
                <a:cs typeface="Arial" panose="020B0604020202020204" pitchFamily="34" charset="0"/>
              </a:rPr>
              <a:t>increase.</a:t>
            </a:r>
          </a:p>
        </p:txBody>
      </p:sp>
      <p:pic>
        <p:nvPicPr>
          <p:cNvPr id="31746" name="Picture 2" descr="Image result for antarctic shipp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20072" y="4452433"/>
            <a:ext cx="3600400" cy="2144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23899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632311"/>
          </a:xfrm>
          <a:prstGeom prst="rect">
            <a:avLst/>
          </a:prstGeom>
        </p:spPr>
        <p:txBody>
          <a:bodyPr wrap="square">
            <a:spAutoFit/>
          </a:bodyPr>
          <a:lstStyle/>
          <a:p>
            <a:pPr>
              <a:buClr>
                <a:srgbClr val="C00000"/>
              </a:buClr>
              <a:buSzPct val="80000"/>
            </a:pPr>
            <a:r>
              <a:rPr lang="en-US" sz="2000" b="1" dirty="0" smtClean="0">
                <a:solidFill>
                  <a:srgbClr val="C00000"/>
                </a:solidFill>
              </a:rPr>
              <a:t>Correct </a:t>
            </a:r>
            <a:r>
              <a:rPr lang="en-US" sz="2000" b="1" dirty="0">
                <a:solidFill>
                  <a:srgbClr val="C00000"/>
                </a:solidFill>
              </a:rPr>
              <a:t>information on climatic areas identified, </a:t>
            </a:r>
            <a:r>
              <a:rPr lang="en-US" sz="2000" b="1" dirty="0" smtClean="0">
                <a:solidFill>
                  <a:srgbClr val="C00000"/>
                </a:solidFill>
              </a:rPr>
              <a:t>using reference </a:t>
            </a:r>
            <a:r>
              <a:rPr lang="en-US" sz="2000" b="1" dirty="0">
                <a:solidFill>
                  <a:srgbClr val="C00000"/>
                </a:solidFill>
              </a:rPr>
              <a:t>sources</a:t>
            </a:r>
          </a:p>
          <a:p>
            <a:pPr marL="400050" indent="-400050">
              <a:buClr>
                <a:srgbClr val="C00000"/>
              </a:buClr>
              <a:buSzPct val="80000"/>
              <a:buFont typeface="Arial" panose="020B0604020202020204" pitchFamily="34" charset="0"/>
              <a:buChar char="►"/>
            </a:pPr>
            <a:r>
              <a:rPr lang="en-US" sz="2000" dirty="0"/>
              <a:t>There are various reference sources that contain information about the climate of a destination. The brochure is a very good source of basic information about particular destinations. It is common to find the following included:</a:t>
            </a:r>
          </a:p>
          <a:p>
            <a:pPr marL="685800" indent="-285750">
              <a:buClr>
                <a:srgbClr val="C00000"/>
              </a:buClr>
              <a:buSzPct val="80000"/>
              <a:buFont typeface="Wingdings" panose="05000000000000000000" pitchFamily="2" charset="2"/>
              <a:buChar char="§"/>
            </a:pPr>
            <a:r>
              <a:rPr lang="en-US" sz="2000" dirty="0" smtClean="0"/>
              <a:t>A </a:t>
            </a:r>
            <a:r>
              <a:rPr lang="en-US" sz="2000" dirty="0"/>
              <a:t>map is included in most brochures and it gives the location of the destination relative to the point of entry, together with resort attractions.</a:t>
            </a:r>
          </a:p>
          <a:p>
            <a:pPr marL="685800" indent="-285750">
              <a:buClr>
                <a:srgbClr val="C00000"/>
              </a:buClr>
              <a:buSzPct val="80000"/>
              <a:buFont typeface="Wingdings" panose="05000000000000000000" pitchFamily="2" charset="2"/>
              <a:buChar char="§"/>
            </a:pPr>
            <a:r>
              <a:rPr lang="en-US" sz="2000" dirty="0" smtClean="0"/>
              <a:t>A </a:t>
            </a:r>
            <a:r>
              <a:rPr lang="en-US" sz="2000" dirty="0"/>
              <a:t>table of climate figures indicating what the </a:t>
            </a:r>
            <a:r>
              <a:rPr lang="en-US" sz="2000" dirty="0" smtClean="0"/>
              <a:t/>
            </a:r>
            <a:br>
              <a:rPr lang="en-US" sz="2000" dirty="0" smtClean="0"/>
            </a:br>
            <a:r>
              <a:rPr lang="en-US" sz="2000" dirty="0" smtClean="0"/>
              <a:t>weather </a:t>
            </a:r>
            <a:r>
              <a:rPr lang="en-US" sz="2000" dirty="0"/>
              <a:t>conditions will be like.</a:t>
            </a:r>
          </a:p>
          <a:p>
            <a:pPr marL="685800" indent="-285750">
              <a:buClr>
                <a:srgbClr val="C00000"/>
              </a:buClr>
              <a:buSzPct val="80000"/>
              <a:buFont typeface="Wingdings" panose="05000000000000000000" pitchFamily="2" charset="2"/>
              <a:buChar char="§"/>
            </a:pPr>
            <a:r>
              <a:rPr lang="en-US" sz="2000" dirty="0" smtClean="0"/>
              <a:t>Photographs </a:t>
            </a:r>
            <a:r>
              <a:rPr lang="en-US" sz="2000" dirty="0"/>
              <a:t>showing aspects of the natural </a:t>
            </a:r>
            <a:r>
              <a:rPr lang="en-US" sz="2000" dirty="0" smtClean="0"/>
              <a:t/>
            </a:r>
            <a:br>
              <a:rPr lang="en-US" sz="2000" dirty="0" smtClean="0"/>
            </a:br>
            <a:r>
              <a:rPr lang="en-US" sz="2000" dirty="0" smtClean="0"/>
              <a:t>and </a:t>
            </a:r>
            <a:r>
              <a:rPr lang="en-US" sz="2000" dirty="0"/>
              <a:t>built environment that people are likely </a:t>
            </a:r>
            <a:r>
              <a:rPr lang="en-US" sz="2000" dirty="0" smtClean="0"/>
              <a:t/>
            </a:r>
            <a:br>
              <a:rPr lang="en-US" sz="2000" dirty="0" smtClean="0"/>
            </a:br>
            <a:r>
              <a:rPr lang="en-US" sz="2000" dirty="0" smtClean="0"/>
              <a:t>to </a:t>
            </a:r>
            <a:r>
              <a:rPr lang="en-US" sz="2000" dirty="0"/>
              <a:t>be interested in.</a:t>
            </a:r>
          </a:p>
          <a:p>
            <a:pPr marL="685800" indent="-285750">
              <a:buClr>
                <a:srgbClr val="C00000"/>
              </a:buClr>
              <a:buSzPct val="80000"/>
              <a:buFont typeface="Wingdings" panose="05000000000000000000" pitchFamily="2" charset="2"/>
              <a:buChar char="§"/>
            </a:pPr>
            <a:r>
              <a:rPr lang="en-US" sz="2000" dirty="0" smtClean="0"/>
              <a:t>A </a:t>
            </a:r>
            <a:r>
              <a:rPr lang="en-US" sz="2000" dirty="0"/>
              <a:t>description of the facilities to be found in </a:t>
            </a:r>
            <a:r>
              <a:rPr lang="en-US" sz="2000" dirty="0" smtClean="0"/>
              <a:t/>
            </a:r>
            <a:br>
              <a:rPr lang="en-US" sz="2000" dirty="0" smtClean="0"/>
            </a:br>
            <a:r>
              <a:rPr lang="en-US" sz="2000" dirty="0" smtClean="0"/>
              <a:t>selected </a:t>
            </a:r>
            <a:r>
              <a:rPr lang="en-US" sz="2000" dirty="0"/>
              <a:t>types of destination accommodation.</a:t>
            </a:r>
          </a:p>
          <a:p>
            <a:pPr marL="685800" indent="-285750">
              <a:buClr>
                <a:srgbClr val="C00000"/>
              </a:buClr>
              <a:buSzPct val="80000"/>
              <a:buFont typeface="Wingdings" panose="05000000000000000000" pitchFamily="2" charset="2"/>
              <a:buChar char="§"/>
            </a:pPr>
            <a:r>
              <a:rPr lang="en-US" sz="2000" dirty="0" smtClean="0"/>
              <a:t>Brief </a:t>
            </a:r>
            <a:r>
              <a:rPr lang="en-US" sz="2000" dirty="0"/>
              <a:t>details of local places of interest and </a:t>
            </a:r>
            <a:r>
              <a:rPr lang="en-US" sz="2000" dirty="0" smtClean="0"/>
              <a:t/>
            </a:r>
            <a:br>
              <a:rPr lang="en-US" sz="2000" dirty="0" smtClean="0"/>
            </a:br>
            <a:r>
              <a:rPr lang="en-US" sz="2000" dirty="0" smtClean="0"/>
              <a:t>attractions</a:t>
            </a:r>
            <a:r>
              <a:rPr lang="en-US" sz="2000" dirty="0"/>
              <a:t>.</a:t>
            </a:r>
          </a:p>
        </p:txBody>
      </p:sp>
      <p:pic>
        <p:nvPicPr>
          <p:cNvPr id="32770" name="Picture 2" descr="Image result for rough guid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6" y="3645024"/>
            <a:ext cx="2736304" cy="2994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13828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3674852"/>
          </a:xfrm>
          <a:prstGeom prst="rect">
            <a:avLst/>
          </a:prstGeom>
        </p:spPr>
        <p:txBody>
          <a:bodyPr wrap="square">
            <a:spAutoFit/>
          </a:bodyPr>
          <a:lstStyle/>
          <a:p>
            <a:pPr>
              <a:buClr>
                <a:srgbClr val="C00000"/>
              </a:buClr>
              <a:buSzPct val="80000"/>
            </a:pPr>
            <a:r>
              <a:rPr lang="en-US" sz="1940" b="1" dirty="0" smtClean="0">
                <a:solidFill>
                  <a:srgbClr val="C00000"/>
                </a:solidFill>
              </a:rPr>
              <a:t>Correct </a:t>
            </a:r>
            <a:r>
              <a:rPr lang="en-US" sz="1940" b="1" dirty="0">
                <a:solidFill>
                  <a:srgbClr val="C00000"/>
                </a:solidFill>
              </a:rPr>
              <a:t>information on climatic areas identified, </a:t>
            </a:r>
            <a:r>
              <a:rPr lang="en-US" sz="1940" b="1" dirty="0" smtClean="0">
                <a:solidFill>
                  <a:srgbClr val="C00000"/>
                </a:solidFill>
              </a:rPr>
              <a:t>using reference </a:t>
            </a:r>
            <a:r>
              <a:rPr lang="en-US" sz="1940" b="1" dirty="0">
                <a:solidFill>
                  <a:srgbClr val="C00000"/>
                </a:solidFill>
              </a:rPr>
              <a:t>sources</a:t>
            </a:r>
          </a:p>
          <a:p>
            <a:pPr marL="400050" indent="-400050">
              <a:buClr>
                <a:srgbClr val="C00000"/>
              </a:buClr>
              <a:buSzPct val="80000"/>
              <a:buFont typeface="Arial" panose="020B0604020202020204" pitchFamily="34" charset="0"/>
              <a:buChar char="►"/>
            </a:pPr>
            <a:r>
              <a:rPr lang="en-US" sz="1940" dirty="0"/>
              <a:t>Travel guides give a comprehensive coverage of destinations all over the world. Country and regional guides, such as those produced by Rough Guides and distributed worldwide by the Penguin group, includes recommendations from shoestring to luxury and cover more than 200 destinations around the globe; including almost every country in the Americas and Europe, more than half of Africa and most of Asia and Australasia. </a:t>
            </a:r>
            <a:endParaRPr lang="en-US" sz="1940" dirty="0" smtClean="0"/>
          </a:p>
          <a:p>
            <a:pPr marL="400050" indent="-400050">
              <a:buClr>
                <a:srgbClr val="C00000"/>
              </a:buClr>
              <a:buSzPct val="80000"/>
              <a:buFont typeface="Arial" panose="020B0604020202020204" pitchFamily="34" charset="0"/>
              <a:buChar char="►"/>
            </a:pPr>
            <a:r>
              <a:rPr lang="en-US" sz="1940" dirty="0" smtClean="0"/>
              <a:t>Rough </a:t>
            </a:r>
            <a:r>
              <a:rPr lang="en-US" sz="1940" dirty="0"/>
              <a:t>Guides also produce city guides which provide information </a:t>
            </a:r>
            <a:r>
              <a:rPr lang="en-US" sz="1940" dirty="0" err="1"/>
              <a:t>neighbourhood</a:t>
            </a:r>
            <a:r>
              <a:rPr lang="en-US" sz="1940" dirty="0"/>
              <a:t> by </a:t>
            </a:r>
            <a:r>
              <a:rPr lang="en-US" sz="1940" dirty="0" err="1"/>
              <a:t>neighbourhood</a:t>
            </a:r>
            <a:r>
              <a:rPr lang="en-US" sz="1940" dirty="0"/>
              <a:t>, break out listings by cuisine and </a:t>
            </a:r>
            <a:r>
              <a:rPr lang="en-US" sz="1940" dirty="0" err="1"/>
              <a:t>neighbourhood</a:t>
            </a:r>
            <a:r>
              <a:rPr lang="en-US" sz="1940" dirty="0"/>
              <a:t>, and contains easy-to-use colour maps for streets and city transport</a:t>
            </a:r>
            <a:r>
              <a:rPr lang="en-US" sz="1940" dirty="0" smtClean="0"/>
              <a:t>.</a:t>
            </a:r>
            <a:endParaRPr lang="en-US" sz="1940" dirty="0"/>
          </a:p>
        </p:txBody>
      </p:sp>
      <p:sp>
        <p:nvSpPr>
          <p:cNvPr id="3" name="Rectangle 2"/>
          <p:cNvSpPr/>
          <p:nvPr/>
        </p:nvSpPr>
        <p:spPr>
          <a:xfrm>
            <a:off x="179512" y="4631240"/>
            <a:ext cx="4968552" cy="2182136"/>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1940" dirty="0"/>
              <a:t>Lonely Planet is a similar source and it publishes over 650 guidebooks, in 14 different languages, covering every corner of the planet. The organisation also offers a range of services to aid and inspire travellers at home or on the road. </a:t>
            </a:r>
          </a:p>
        </p:txBody>
      </p:sp>
      <p:pic>
        <p:nvPicPr>
          <p:cNvPr id="34818" name="Picture 2" descr="Image result for lonely plane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064" y="4509120"/>
            <a:ext cx="3744416"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09605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pic>
        <p:nvPicPr>
          <p:cNvPr id="5" name="Picture 4">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l="4326" t="8000" r="5901" b="5375"/>
          <a:stretch/>
        </p:blipFill>
        <p:spPr>
          <a:xfrm>
            <a:off x="179512" y="1196752"/>
            <a:ext cx="8706422" cy="5472608"/>
          </a:xfrm>
          <a:prstGeom prst="rect">
            <a:avLst/>
          </a:prstGeom>
        </p:spPr>
      </p:pic>
    </p:spTree>
    <p:extLst>
      <p:ext uri="{BB962C8B-B14F-4D97-AF65-F5344CB8AC3E}">
        <p14:creationId xmlns:p14="http://schemas.microsoft.com/office/powerpoint/2010/main" val="248804272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09200"/>
          </a:xfrm>
          <a:prstGeom prst="rect">
            <a:avLst/>
          </a:prstGeom>
        </p:spPr>
        <p:txBody>
          <a:bodyPr wrap="square">
            <a:spAutoFit/>
          </a:bodyPr>
          <a:lstStyle/>
          <a:p>
            <a:pPr>
              <a:buClr>
                <a:srgbClr val="C00000"/>
              </a:buClr>
              <a:buSzPct val="80000"/>
            </a:pPr>
            <a:r>
              <a:rPr lang="en-US" sz="2200" b="1" dirty="0" smtClean="0">
                <a:solidFill>
                  <a:srgbClr val="C00000"/>
                </a:solidFill>
              </a:rPr>
              <a:t>Correct </a:t>
            </a:r>
            <a:r>
              <a:rPr lang="en-US" sz="2200" b="1" dirty="0">
                <a:solidFill>
                  <a:srgbClr val="C00000"/>
                </a:solidFill>
              </a:rPr>
              <a:t>information on climatic areas identified, </a:t>
            </a:r>
            <a:r>
              <a:rPr lang="en-US" sz="2200" b="1" dirty="0" smtClean="0">
                <a:solidFill>
                  <a:srgbClr val="C00000"/>
                </a:solidFill>
              </a:rPr>
              <a:t>using reference </a:t>
            </a:r>
            <a:r>
              <a:rPr lang="en-US" sz="2200" b="1" dirty="0">
                <a:solidFill>
                  <a:srgbClr val="C00000"/>
                </a:solidFill>
              </a:rPr>
              <a:t>sources</a:t>
            </a:r>
          </a:p>
          <a:p>
            <a:pPr marL="400050" indent="-400050">
              <a:buClr>
                <a:srgbClr val="C00000"/>
              </a:buClr>
              <a:buSzPct val="80000"/>
              <a:buFont typeface="Arial" panose="020B0604020202020204" pitchFamily="34" charset="0"/>
              <a:buChar char="►"/>
            </a:pPr>
            <a:r>
              <a:rPr lang="en-US" sz="2200" dirty="0" smtClean="0"/>
              <a:t>Many </a:t>
            </a:r>
            <a:r>
              <a:rPr lang="en-US" sz="2200" dirty="0"/>
              <a:t>travel publishers publish pocket-sized city and country guides which are more suitable for short stays or business trips. Most travel guides have excellent photographs illustrating the culture and attractions of the destination.</a:t>
            </a:r>
          </a:p>
          <a:p>
            <a:pPr marL="400050" indent="-400050">
              <a:buClr>
                <a:srgbClr val="C00000"/>
              </a:buClr>
              <a:buSzPct val="80000"/>
              <a:buFont typeface="Arial" panose="020B0604020202020204" pitchFamily="34" charset="0"/>
              <a:buChar char="►"/>
            </a:pPr>
            <a:r>
              <a:rPr lang="en-US" sz="2200" dirty="0"/>
              <a:t>Most countries publish marketing brochures and leaflets which provide more detailed information than a tour operators brochure, usually including details about climate, social conditions and currency regulations.</a:t>
            </a:r>
          </a:p>
          <a:p>
            <a:pPr marL="400050" indent="-400050">
              <a:buClr>
                <a:srgbClr val="C00000"/>
              </a:buClr>
              <a:buSzPct val="80000"/>
              <a:buFont typeface="Arial" panose="020B0604020202020204" pitchFamily="34" charset="0"/>
              <a:buChar char="►"/>
            </a:pPr>
            <a:r>
              <a:rPr lang="en-US" sz="2200" dirty="0"/>
              <a:t>The type of climate graph shown in Fig. </a:t>
            </a:r>
            <a:r>
              <a:rPr lang="en-US" sz="2200" b="1" dirty="0"/>
              <a:t>2.8</a:t>
            </a:r>
            <a:r>
              <a:rPr lang="en-US" sz="2200" dirty="0"/>
              <a:t> is now commonplace and it is important that you are able to interpret such graphs accurately.</a:t>
            </a:r>
          </a:p>
          <a:p>
            <a:pPr marL="400050" indent="-400050">
              <a:buClr>
                <a:srgbClr val="C00000"/>
              </a:buClr>
              <a:buSzPct val="80000"/>
              <a:buFont typeface="Arial" panose="020B0604020202020204" pitchFamily="34" charset="0"/>
              <a:buChar char="►"/>
            </a:pPr>
            <a:r>
              <a:rPr lang="en-US" sz="2200" dirty="0"/>
              <a:t>It is now more usual to quote temperature in degrees Celsius and precipitation in </a:t>
            </a:r>
            <a:r>
              <a:rPr lang="en-US" sz="2200" dirty="0" err="1"/>
              <a:t>millimetres</a:t>
            </a:r>
            <a:r>
              <a:rPr lang="en-US" sz="2200" dirty="0"/>
              <a:t>. Undertake some research about your local area’s climate using some of the sources listed above.</a:t>
            </a:r>
          </a:p>
        </p:txBody>
      </p:sp>
    </p:spTree>
    <p:extLst>
      <p:ext uri="{BB962C8B-B14F-4D97-AF65-F5344CB8AC3E}">
        <p14:creationId xmlns:p14="http://schemas.microsoft.com/office/powerpoint/2010/main" val="7566864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400110"/>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000" dirty="0" smtClean="0"/>
              <a:t>The </a:t>
            </a:r>
            <a:r>
              <a:rPr lang="en-US" sz="2000" dirty="0"/>
              <a:t>following graphs show the climatic conditions in three destinations.</a:t>
            </a:r>
          </a:p>
        </p:txBody>
      </p:sp>
      <p:sp>
        <p:nvSpPr>
          <p:cNvPr id="5" name="Rectangle 4"/>
          <p:cNvSpPr/>
          <p:nvPr/>
        </p:nvSpPr>
        <p:spPr>
          <a:xfrm>
            <a:off x="117798" y="3471568"/>
            <a:ext cx="3036544"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Climatic Data for Mauritius (28 S, 57 E)</a:t>
            </a:r>
            <a:endParaRPr lang="en-US" sz="2200" dirty="0"/>
          </a:p>
        </p:txBody>
      </p:sp>
      <p:pic>
        <p:nvPicPr>
          <p:cNvPr id="35846" name="Picture 6" descr="Image result for temperature Data for Mauritiu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4" t="7280" r="374" b="8722"/>
          <a:stretch/>
        </p:blipFill>
        <p:spPr bwMode="auto">
          <a:xfrm>
            <a:off x="3154342" y="1484784"/>
            <a:ext cx="5738138" cy="367240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Table 10"/>
          <p:cNvGraphicFramePr>
            <a:graphicFrameLocks noGrp="1"/>
          </p:cNvGraphicFramePr>
          <p:nvPr>
            <p:extLst>
              <p:ext uri="{D42A27DB-BD31-4B8C-83A1-F6EECF244321}">
                <p14:modId xmlns:p14="http://schemas.microsoft.com/office/powerpoint/2010/main" val="3224254849"/>
              </p:ext>
            </p:extLst>
          </p:nvPr>
        </p:nvGraphicFramePr>
        <p:xfrm>
          <a:off x="190273" y="5267280"/>
          <a:ext cx="8702207" cy="1402080"/>
        </p:xfrm>
        <a:graphic>
          <a:graphicData uri="http://schemas.openxmlformats.org/drawingml/2006/table">
            <a:tbl>
              <a:tblPr firstRow="1" bandRow="1">
                <a:tableStyleId>{5C22544A-7EE6-4342-B048-85BDC9FD1C3A}</a:tableStyleId>
              </a:tblPr>
              <a:tblGrid>
                <a:gridCol w="951230"/>
                <a:gridCol w="648072"/>
                <a:gridCol w="648072"/>
                <a:gridCol w="648072"/>
                <a:gridCol w="648072"/>
                <a:gridCol w="648072"/>
                <a:gridCol w="648072"/>
                <a:gridCol w="613441"/>
                <a:gridCol w="669401"/>
                <a:gridCol w="669401"/>
                <a:gridCol w="614158"/>
                <a:gridCol w="648072"/>
                <a:gridCol w="648072"/>
              </a:tblGrid>
              <a:tr h="217608">
                <a:tc>
                  <a:txBody>
                    <a:bodyPr/>
                    <a:lstStyle/>
                    <a:p>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Jan</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Feb</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Mar</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Apr</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May</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Jun</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Jul</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Aug</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Sep</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Oct</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Nov</a:t>
                      </a:r>
                      <a:endParaRPr lang="en-US" sz="1700" dirty="0">
                        <a:latin typeface="Arial" panose="020B0604020202020204" pitchFamily="34" charset="0"/>
                        <a:cs typeface="Arial" panose="020B0604020202020204" pitchFamily="34" charset="0"/>
                      </a:endParaRPr>
                    </a:p>
                  </a:txBody>
                  <a:tcPr/>
                </a:tc>
                <a:tc>
                  <a:txBody>
                    <a:bodyPr/>
                    <a:lstStyle/>
                    <a:p>
                      <a:r>
                        <a:rPr lang="en-US" sz="1700" dirty="0" smtClean="0">
                          <a:latin typeface="Arial" panose="020B0604020202020204" pitchFamily="34" charset="0"/>
                          <a:cs typeface="Arial" panose="020B0604020202020204" pitchFamily="34" charset="0"/>
                        </a:rPr>
                        <a:t>Dec</a:t>
                      </a:r>
                      <a:endParaRPr lang="en-US" sz="1700" dirty="0">
                        <a:latin typeface="Arial" panose="020B0604020202020204" pitchFamily="34" charset="0"/>
                        <a:cs typeface="Arial" panose="020B0604020202020204" pitchFamily="34" charset="0"/>
                      </a:endParaRPr>
                    </a:p>
                  </a:txBody>
                  <a:tcPr/>
                </a:tc>
              </a:tr>
              <a:tr h="339826">
                <a:tc>
                  <a:txBody>
                    <a:bodyPr/>
                    <a:lstStyle/>
                    <a:p>
                      <a:r>
                        <a:rPr lang="en-US" sz="1700" dirty="0" smtClean="0">
                          <a:latin typeface="Arial" panose="020B0604020202020204" pitchFamily="34" charset="0"/>
                          <a:cs typeface="Arial" panose="020B0604020202020204" pitchFamily="34" charset="0"/>
                        </a:rPr>
                        <a:t>C</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26.5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26.5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27</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23.2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21</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21</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21.2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22</a:t>
                      </a:r>
                      <a:endParaRPr lang="en-US" sz="17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dirty="0" smtClean="0">
                          <a:latin typeface="Arial" panose="020B0604020202020204" pitchFamily="34" charset="0"/>
                          <a:cs typeface="Arial" panose="020B0604020202020204" pitchFamily="34" charset="0"/>
                        </a:rPr>
                        <a:t>23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dirty="0" smtClean="0">
                          <a:latin typeface="Arial" panose="020B0604020202020204" pitchFamily="34" charset="0"/>
                          <a:cs typeface="Arial" panose="020B0604020202020204" pitchFamily="34" charset="0"/>
                        </a:rPr>
                        <a:t>25.1</a:t>
                      </a:r>
                    </a:p>
                  </a:txBody>
                  <a:tcPr/>
                </a:tc>
                <a:tc>
                  <a:txBody>
                    <a:bodyPr/>
                    <a:lstStyle/>
                    <a:p>
                      <a:pPr algn="ctr"/>
                      <a:r>
                        <a:rPr lang="en-US" sz="1700" dirty="0" smtClean="0">
                          <a:latin typeface="Arial" panose="020B0604020202020204" pitchFamily="34" charset="0"/>
                          <a:cs typeface="Arial" panose="020B0604020202020204" pitchFamily="34" charset="0"/>
                        </a:rPr>
                        <a:t>25.5</a:t>
                      </a:r>
                      <a:endParaRPr lang="en-US" sz="1700" dirty="0">
                        <a:latin typeface="Arial" panose="020B0604020202020204" pitchFamily="34" charset="0"/>
                        <a:cs typeface="Arial" panose="020B0604020202020204" pitchFamily="34" charset="0"/>
                      </a:endParaRPr>
                    </a:p>
                  </a:txBody>
                  <a:tcPr/>
                </a:tc>
              </a:tr>
              <a:tr h="217608">
                <a:tc>
                  <a:txBody>
                    <a:bodyPr/>
                    <a:lstStyle/>
                    <a:p>
                      <a:r>
                        <a:rPr lang="en-US" sz="1700" dirty="0" smtClean="0">
                          <a:latin typeface="Arial" panose="020B0604020202020204" pitchFamily="34" charset="0"/>
                          <a:cs typeface="Arial" panose="020B0604020202020204" pitchFamily="34" charset="0"/>
                        </a:rPr>
                        <a:t>MM</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176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203</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245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163</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83</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63</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58</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38</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34</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79</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128</a:t>
                      </a:r>
                      <a:endParaRPr lang="en-US" sz="1700" dirty="0">
                        <a:latin typeface="Arial" panose="020B0604020202020204" pitchFamily="34" charset="0"/>
                        <a:cs typeface="Arial" panose="020B0604020202020204" pitchFamily="34" charset="0"/>
                      </a:endParaRPr>
                    </a:p>
                  </a:txBody>
                  <a:tcPr/>
                </a:tc>
              </a:tr>
              <a:tr h="217608">
                <a:tc>
                  <a:txBody>
                    <a:bodyPr/>
                    <a:lstStyle/>
                    <a:p>
                      <a:r>
                        <a:rPr lang="en-US" sz="1700" dirty="0" smtClean="0">
                          <a:latin typeface="Arial" panose="020B0604020202020204" pitchFamily="34" charset="0"/>
                          <a:cs typeface="Arial" panose="020B0604020202020204" pitchFamily="34" charset="0"/>
                        </a:rPr>
                        <a:t>% Hum</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73</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70</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66</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62</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65</a:t>
                      </a:r>
                      <a:endParaRPr lang="en-US" sz="1700" dirty="0">
                        <a:latin typeface="Arial" panose="020B0604020202020204" pitchFamily="34" charset="0"/>
                        <a:cs typeface="Arial" panose="020B0604020202020204" pitchFamily="34" charset="0"/>
                      </a:endParaRPr>
                    </a:p>
                  </a:txBody>
                  <a:tcPr/>
                </a:tc>
                <a:tc>
                  <a:txBody>
                    <a:bodyPr/>
                    <a:lstStyle/>
                    <a:p>
                      <a:pPr algn="ctr"/>
                      <a:r>
                        <a:rPr lang="en-US" sz="1700" dirty="0" smtClean="0">
                          <a:latin typeface="Arial" panose="020B0604020202020204" pitchFamily="34" charset="0"/>
                          <a:cs typeface="Arial" panose="020B0604020202020204" pitchFamily="34" charset="0"/>
                        </a:rPr>
                        <a:t>66</a:t>
                      </a:r>
                      <a:endParaRPr lang="en-US" sz="1700" dirty="0">
                        <a:latin typeface="Arial" panose="020B0604020202020204" pitchFamily="34" charset="0"/>
                        <a:cs typeface="Arial" panose="020B0604020202020204" pitchFamily="34" charset="0"/>
                      </a:endParaRPr>
                    </a:p>
                  </a:txBody>
                  <a:tcPr/>
                </a:tc>
              </a:tr>
            </a:tbl>
          </a:graphicData>
        </a:graphic>
      </p:graphicFrame>
      <p:sp>
        <p:nvSpPr>
          <p:cNvPr id="12" name="Rectangle 11"/>
          <p:cNvSpPr/>
          <p:nvPr/>
        </p:nvSpPr>
        <p:spPr>
          <a:xfrm>
            <a:off x="165110" y="1979540"/>
            <a:ext cx="2760150"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2.8 </a:t>
            </a:r>
            <a:r>
              <a:rPr lang="en-US" sz="2200" dirty="0" smtClean="0"/>
              <a:t>– Climate Graphs</a:t>
            </a:r>
            <a:endParaRPr lang="en-US" sz="2200" dirty="0"/>
          </a:p>
        </p:txBody>
      </p:sp>
    </p:spTree>
    <p:extLst>
      <p:ext uri="{BB962C8B-B14F-4D97-AF65-F5344CB8AC3E}">
        <p14:creationId xmlns:p14="http://schemas.microsoft.com/office/powerpoint/2010/main" val="198079418"/>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400110"/>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000" dirty="0" smtClean="0"/>
              <a:t>The </a:t>
            </a:r>
            <a:r>
              <a:rPr lang="en-US" sz="2000" dirty="0"/>
              <a:t>following graphs show the climatic conditions in three destinations.</a:t>
            </a:r>
          </a:p>
        </p:txBody>
      </p:sp>
      <p:sp>
        <p:nvSpPr>
          <p:cNvPr id="5" name="Rectangle 4"/>
          <p:cNvSpPr/>
          <p:nvPr/>
        </p:nvSpPr>
        <p:spPr>
          <a:xfrm>
            <a:off x="117798" y="3471568"/>
            <a:ext cx="3036544"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Climatic Data for Brunei (4N, 114 E)</a:t>
            </a:r>
            <a:endParaRPr lang="en-US" sz="2200" dirty="0"/>
          </a:p>
        </p:txBody>
      </p:sp>
      <p:graphicFrame>
        <p:nvGraphicFramePr>
          <p:cNvPr id="11" name="Table 10"/>
          <p:cNvGraphicFramePr>
            <a:graphicFrameLocks noGrp="1"/>
          </p:cNvGraphicFramePr>
          <p:nvPr>
            <p:extLst>
              <p:ext uri="{D42A27DB-BD31-4B8C-83A1-F6EECF244321}">
                <p14:modId xmlns:p14="http://schemas.microsoft.com/office/powerpoint/2010/main" val="323045425"/>
              </p:ext>
            </p:extLst>
          </p:nvPr>
        </p:nvGraphicFramePr>
        <p:xfrm>
          <a:off x="190273" y="5279472"/>
          <a:ext cx="8702207" cy="1389888"/>
        </p:xfrm>
        <a:graphic>
          <a:graphicData uri="http://schemas.openxmlformats.org/drawingml/2006/table">
            <a:tbl>
              <a:tblPr firstRow="1" bandRow="1">
                <a:tableStyleId>{5C22544A-7EE6-4342-B048-85BDC9FD1C3A}</a:tableStyleId>
              </a:tblPr>
              <a:tblGrid>
                <a:gridCol w="951230"/>
                <a:gridCol w="648072"/>
                <a:gridCol w="648072"/>
                <a:gridCol w="648072"/>
                <a:gridCol w="648072"/>
                <a:gridCol w="648072"/>
                <a:gridCol w="648072"/>
                <a:gridCol w="613441"/>
                <a:gridCol w="669401"/>
                <a:gridCol w="669401"/>
                <a:gridCol w="614158"/>
                <a:gridCol w="648072"/>
                <a:gridCol w="648072"/>
              </a:tblGrid>
              <a:tr h="217608">
                <a:tc>
                  <a:txBody>
                    <a:bodyPr/>
                    <a:lstStyle/>
                    <a:p>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Jan</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Feb</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Mar</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Apr</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May</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Jun</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Jul</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Aug</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Sep</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Oct</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Nov</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Dec</a:t>
                      </a:r>
                      <a:endParaRPr lang="en-US" sz="1680" dirty="0">
                        <a:latin typeface="Arial" panose="020B0604020202020204" pitchFamily="34" charset="0"/>
                        <a:cs typeface="Arial" panose="020B0604020202020204" pitchFamily="34" charset="0"/>
                      </a:endParaRPr>
                    </a:p>
                  </a:txBody>
                  <a:tcPr/>
                </a:tc>
              </a:tr>
              <a:tr h="339826">
                <a:tc>
                  <a:txBody>
                    <a:bodyPr/>
                    <a:lstStyle/>
                    <a:p>
                      <a:r>
                        <a:rPr lang="en-US" sz="1680" dirty="0" smtClean="0">
                          <a:latin typeface="Arial" panose="020B0604020202020204" pitchFamily="34" charset="0"/>
                          <a:cs typeface="Arial" panose="020B0604020202020204" pitchFamily="34" charset="0"/>
                        </a:rPr>
                        <a:t>C</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26.8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27.6</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27.5</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27.4</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27.1</a:t>
                      </a:r>
                      <a:endParaRPr lang="en-US" sz="1680" dirty="0">
                        <a:latin typeface="Arial" panose="020B0604020202020204" pitchFamily="34" charset="0"/>
                        <a:cs typeface="Arial" panose="020B0604020202020204" pitchFamily="34" charset="0"/>
                      </a:endParaRPr>
                    </a:p>
                  </a:txBody>
                  <a:tcPr/>
                </a:tc>
              </a:tr>
              <a:tr h="217608">
                <a:tc>
                  <a:txBody>
                    <a:bodyPr/>
                    <a:lstStyle/>
                    <a:p>
                      <a:r>
                        <a:rPr lang="en-US" sz="1680" dirty="0" smtClean="0">
                          <a:latin typeface="Arial" panose="020B0604020202020204" pitchFamily="34" charset="0"/>
                          <a:cs typeface="Arial" panose="020B0604020202020204" pitchFamily="34" charset="0"/>
                        </a:rPr>
                        <a:t>MM</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308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158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129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177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228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201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219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198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285</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304</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359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343</a:t>
                      </a:r>
                      <a:endParaRPr lang="en-US" sz="1680" dirty="0">
                        <a:latin typeface="Arial" panose="020B0604020202020204" pitchFamily="34" charset="0"/>
                        <a:cs typeface="Arial" panose="020B0604020202020204" pitchFamily="34" charset="0"/>
                      </a:endParaRPr>
                    </a:p>
                  </a:txBody>
                  <a:tcPr/>
                </a:tc>
              </a:tr>
              <a:tr h="217608">
                <a:tc>
                  <a:txBody>
                    <a:bodyPr/>
                    <a:lstStyle/>
                    <a:p>
                      <a:r>
                        <a:rPr lang="en-US" sz="1680" dirty="0" smtClean="0">
                          <a:latin typeface="Arial" panose="020B0604020202020204" pitchFamily="34" charset="0"/>
                          <a:cs typeface="Arial" panose="020B0604020202020204" pitchFamily="34" charset="0"/>
                        </a:rPr>
                        <a:t>% Hum</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84</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80</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82</a:t>
                      </a:r>
                      <a:endParaRPr lang="en-US" sz="1680" dirty="0">
                        <a:latin typeface="Arial" panose="020B0604020202020204" pitchFamily="34" charset="0"/>
                        <a:cs typeface="Arial" panose="020B0604020202020204" pitchFamily="34" charset="0"/>
                      </a:endParaRPr>
                    </a:p>
                  </a:txBody>
                  <a:tcPr/>
                </a:tc>
              </a:tr>
            </a:tbl>
          </a:graphicData>
        </a:graphic>
      </p:graphicFrame>
      <p:pic>
        <p:nvPicPr>
          <p:cNvPr id="37890" name="Picture 2" descr="Image result for temperature Data for brune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075" b="5217"/>
          <a:stretch/>
        </p:blipFill>
        <p:spPr bwMode="auto">
          <a:xfrm>
            <a:off x="2925260" y="1484784"/>
            <a:ext cx="5967220" cy="367240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65110" y="1979540"/>
            <a:ext cx="2760150"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2.8 </a:t>
            </a:r>
            <a:r>
              <a:rPr lang="en-US" sz="2200" dirty="0" smtClean="0"/>
              <a:t>– Climate Graphs</a:t>
            </a:r>
            <a:endParaRPr lang="en-US" sz="2200" dirty="0"/>
          </a:p>
        </p:txBody>
      </p:sp>
    </p:spTree>
    <p:extLst>
      <p:ext uri="{BB962C8B-B14F-4D97-AF65-F5344CB8AC3E}">
        <p14:creationId xmlns:p14="http://schemas.microsoft.com/office/powerpoint/2010/main" val="1949505434"/>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400110"/>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000" dirty="0" smtClean="0"/>
              <a:t>The </a:t>
            </a:r>
            <a:r>
              <a:rPr lang="en-US" sz="2000" dirty="0"/>
              <a:t>following graphs show the climatic conditions in three destinations.</a:t>
            </a:r>
          </a:p>
        </p:txBody>
      </p:sp>
      <p:sp>
        <p:nvSpPr>
          <p:cNvPr id="5" name="Rectangle 4"/>
          <p:cNvSpPr/>
          <p:nvPr/>
        </p:nvSpPr>
        <p:spPr>
          <a:xfrm>
            <a:off x="117798" y="3471568"/>
            <a:ext cx="3036544"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dirty="0" smtClean="0"/>
              <a:t>Climatic Data for Maldives (4N, 73 E)</a:t>
            </a:r>
            <a:endParaRPr lang="en-US" sz="2200" dirty="0"/>
          </a:p>
        </p:txBody>
      </p:sp>
      <p:graphicFrame>
        <p:nvGraphicFramePr>
          <p:cNvPr id="11" name="Table 10"/>
          <p:cNvGraphicFramePr>
            <a:graphicFrameLocks noGrp="1"/>
          </p:cNvGraphicFramePr>
          <p:nvPr>
            <p:extLst>
              <p:ext uri="{D42A27DB-BD31-4B8C-83A1-F6EECF244321}">
                <p14:modId xmlns:p14="http://schemas.microsoft.com/office/powerpoint/2010/main" val="3239327172"/>
              </p:ext>
            </p:extLst>
          </p:nvPr>
        </p:nvGraphicFramePr>
        <p:xfrm>
          <a:off x="190273" y="5279472"/>
          <a:ext cx="8702207" cy="1389888"/>
        </p:xfrm>
        <a:graphic>
          <a:graphicData uri="http://schemas.openxmlformats.org/drawingml/2006/table">
            <a:tbl>
              <a:tblPr firstRow="1" bandRow="1">
                <a:tableStyleId>{5C22544A-7EE6-4342-B048-85BDC9FD1C3A}</a:tableStyleId>
              </a:tblPr>
              <a:tblGrid>
                <a:gridCol w="951230"/>
                <a:gridCol w="648072"/>
                <a:gridCol w="648072"/>
                <a:gridCol w="648072"/>
                <a:gridCol w="648072"/>
                <a:gridCol w="648072"/>
                <a:gridCol w="648072"/>
                <a:gridCol w="613441"/>
                <a:gridCol w="669401"/>
                <a:gridCol w="669401"/>
                <a:gridCol w="614158"/>
                <a:gridCol w="648072"/>
                <a:gridCol w="648072"/>
              </a:tblGrid>
              <a:tr h="217608">
                <a:tc>
                  <a:txBody>
                    <a:bodyPr/>
                    <a:lstStyle/>
                    <a:p>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Jan</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Feb</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Mar</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Apr</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May</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Jun</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Jul</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Aug</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Sep</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Oct</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Nov</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Dec</a:t>
                      </a:r>
                      <a:endParaRPr lang="en-US" sz="1680" dirty="0">
                        <a:latin typeface="Arial" panose="020B0604020202020204" pitchFamily="34" charset="0"/>
                        <a:cs typeface="Arial" panose="020B0604020202020204" pitchFamily="34" charset="0"/>
                      </a:endParaRPr>
                    </a:p>
                  </a:txBody>
                  <a:tcPr/>
                </a:tc>
              </a:tr>
              <a:tr h="339826">
                <a:tc>
                  <a:txBody>
                    <a:bodyPr/>
                    <a:lstStyle/>
                    <a:p>
                      <a:r>
                        <a:rPr lang="en-US" sz="1680" dirty="0" smtClean="0">
                          <a:latin typeface="Arial" panose="020B0604020202020204" pitchFamily="34" charset="0"/>
                          <a:cs typeface="Arial" panose="020B0604020202020204" pitchFamily="34" charset="0"/>
                        </a:rPr>
                        <a:t>C</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29.2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27.6</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27.7</a:t>
                      </a:r>
                      <a:endParaRPr lang="en-US" sz="1680" dirty="0">
                        <a:latin typeface="Arial" panose="020B0604020202020204" pitchFamily="34" charset="0"/>
                        <a:cs typeface="Arial" panose="020B0604020202020204" pitchFamily="34" charset="0"/>
                      </a:endParaRPr>
                    </a:p>
                  </a:txBody>
                  <a:tcPr/>
                </a:tc>
              </a:tr>
              <a:tr h="217608">
                <a:tc>
                  <a:txBody>
                    <a:bodyPr/>
                    <a:lstStyle/>
                    <a:p>
                      <a:r>
                        <a:rPr lang="en-US" sz="1680" dirty="0" smtClean="0">
                          <a:latin typeface="Arial" panose="020B0604020202020204" pitchFamily="34" charset="0"/>
                          <a:cs typeface="Arial" panose="020B0604020202020204" pitchFamily="34" charset="0"/>
                        </a:rPr>
                        <a:t>MM</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75</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50</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232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216</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172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147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188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243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222</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201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162</a:t>
                      </a:r>
                      <a:endParaRPr lang="en-US" sz="1680" dirty="0">
                        <a:latin typeface="Arial" panose="020B0604020202020204" pitchFamily="34" charset="0"/>
                        <a:cs typeface="Arial" panose="020B0604020202020204" pitchFamily="34" charset="0"/>
                      </a:endParaRPr>
                    </a:p>
                  </a:txBody>
                  <a:tcPr/>
                </a:tc>
              </a:tr>
              <a:tr h="217608">
                <a:tc>
                  <a:txBody>
                    <a:bodyPr/>
                    <a:lstStyle/>
                    <a:p>
                      <a:r>
                        <a:rPr lang="en-US" sz="1680" dirty="0" smtClean="0">
                          <a:latin typeface="Arial" panose="020B0604020202020204" pitchFamily="34" charset="0"/>
                          <a:cs typeface="Arial" panose="020B0604020202020204" pitchFamily="34" charset="0"/>
                        </a:rPr>
                        <a:t>% Hum</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74</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75</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73</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77</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81</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78</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79</a:t>
                      </a:r>
                      <a:endParaRPr lang="en-US" sz="1680" dirty="0">
                        <a:latin typeface="Arial" panose="020B0604020202020204" pitchFamily="34" charset="0"/>
                        <a:cs typeface="Arial" panose="020B0604020202020204" pitchFamily="34" charset="0"/>
                      </a:endParaRPr>
                    </a:p>
                  </a:txBody>
                  <a:tcPr/>
                </a:tc>
                <a:tc>
                  <a:txBody>
                    <a:bodyPr/>
                    <a:lstStyle/>
                    <a:p>
                      <a:pPr algn="ctr"/>
                      <a:r>
                        <a:rPr lang="en-US" sz="1680" dirty="0" smtClean="0">
                          <a:latin typeface="Arial" panose="020B0604020202020204" pitchFamily="34" charset="0"/>
                          <a:cs typeface="Arial" panose="020B0604020202020204" pitchFamily="34" charset="0"/>
                        </a:rPr>
                        <a:t>77</a:t>
                      </a:r>
                      <a:endParaRPr lang="en-US" sz="1680" dirty="0">
                        <a:latin typeface="Arial" panose="020B0604020202020204" pitchFamily="34" charset="0"/>
                        <a:cs typeface="Arial" panose="020B0604020202020204" pitchFamily="34" charset="0"/>
                      </a:endParaRPr>
                    </a:p>
                  </a:txBody>
                  <a:tcPr/>
                </a:tc>
              </a:tr>
            </a:tbl>
          </a:graphicData>
        </a:graphic>
      </p:graphicFrame>
      <p:sp>
        <p:nvSpPr>
          <p:cNvPr id="8" name="Rectangle 7"/>
          <p:cNvSpPr/>
          <p:nvPr/>
        </p:nvSpPr>
        <p:spPr>
          <a:xfrm>
            <a:off x="165110" y="1979540"/>
            <a:ext cx="2760150"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2.8 </a:t>
            </a:r>
            <a:r>
              <a:rPr lang="en-US" sz="2200" dirty="0" smtClean="0"/>
              <a:t>– Climate Graphs</a:t>
            </a:r>
            <a:endParaRPr lang="en-US" sz="2200" dirty="0"/>
          </a:p>
        </p:txBody>
      </p:sp>
      <p:pic>
        <p:nvPicPr>
          <p:cNvPr id="38914" name="Picture 2" descr="Image result for temperature Data for maldives">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9352" b="8004"/>
          <a:stretch/>
        </p:blipFill>
        <p:spPr bwMode="auto">
          <a:xfrm>
            <a:off x="2925260" y="1484784"/>
            <a:ext cx="5967592" cy="3667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846277"/>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2677656"/>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a:t>You should now be able to compare the three destinations in terms of the following climatic variables:</a:t>
            </a:r>
          </a:p>
          <a:p>
            <a:pPr marL="800100" indent="-400050">
              <a:buClr>
                <a:srgbClr val="C00000"/>
              </a:buClr>
              <a:buSzPct val="100000"/>
              <a:buFont typeface="Wingdings" panose="05000000000000000000" pitchFamily="2" charset="2"/>
              <a:buChar char="§"/>
            </a:pPr>
            <a:r>
              <a:rPr lang="en-US" sz="2100" dirty="0" smtClean="0"/>
              <a:t>Highest </a:t>
            </a:r>
            <a:r>
              <a:rPr lang="en-US" sz="2100" dirty="0"/>
              <a:t>and lowest monthly mean </a:t>
            </a:r>
            <a:r>
              <a:rPr lang="en-US" sz="2100" dirty="0" smtClean="0"/>
              <a:t/>
            </a:r>
            <a:br>
              <a:rPr lang="en-US" sz="2100" dirty="0" smtClean="0"/>
            </a:br>
            <a:r>
              <a:rPr lang="en-US" sz="2100" dirty="0" smtClean="0"/>
              <a:t>temperatures</a:t>
            </a:r>
            <a:r>
              <a:rPr lang="en-US" sz="2100" dirty="0"/>
              <a:t>;</a:t>
            </a:r>
          </a:p>
          <a:p>
            <a:pPr marL="800100" indent="-400050">
              <a:buClr>
                <a:srgbClr val="C00000"/>
              </a:buClr>
              <a:buSzPct val="100000"/>
              <a:buFont typeface="Wingdings" panose="05000000000000000000" pitchFamily="2" charset="2"/>
              <a:buChar char="§"/>
            </a:pPr>
            <a:r>
              <a:rPr lang="en-US" sz="2100" dirty="0" smtClean="0"/>
              <a:t>Annual </a:t>
            </a:r>
            <a:r>
              <a:rPr lang="en-US" sz="2100" dirty="0"/>
              <a:t>range of temperature (difference </a:t>
            </a:r>
            <a:r>
              <a:rPr lang="en-US" sz="2100" dirty="0" smtClean="0"/>
              <a:t/>
            </a:r>
            <a:br>
              <a:rPr lang="en-US" sz="2100" dirty="0" smtClean="0"/>
            </a:br>
            <a:r>
              <a:rPr lang="en-US" sz="2100" dirty="0" smtClean="0"/>
              <a:t>between </a:t>
            </a:r>
            <a:r>
              <a:rPr lang="en-US" sz="2100" dirty="0"/>
              <a:t>the highest and lowest);</a:t>
            </a:r>
          </a:p>
          <a:p>
            <a:pPr marL="800100" indent="-400050">
              <a:buClr>
                <a:srgbClr val="C00000"/>
              </a:buClr>
              <a:buSzPct val="100000"/>
              <a:buFont typeface="Wingdings" panose="05000000000000000000" pitchFamily="2" charset="2"/>
              <a:buChar char="§"/>
            </a:pPr>
            <a:r>
              <a:rPr lang="en-US" sz="2100" dirty="0" smtClean="0"/>
              <a:t>Wettest </a:t>
            </a:r>
            <a:r>
              <a:rPr lang="en-US" sz="2100" dirty="0"/>
              <a:t>month and wettest season;</a:t>
            </a:r>
          </a:p>
          <a:p>
            <a:pPr marL="800100" indent="-400050">
              <a:buClr>
                <a:srgbClr val="C00000"/>
              </a:buClr>
              <a:buSzPct val="100000"/>
              <a:buFont typeface="Wingdings" panose="05000000000000000000" pitchFamily="2" charset="2"/>
              <a:buChar char="§"/>
            </a:pPr>
            <a:r>
              <a:rPr lang="en-US" sz="2100" dirty="0" smtClean="0"/>
              <a:t>Period </a:t>
            </a:r>
            <a:r>
              <a:rPr lang="en-US" sz="2100" dirty="0"/>
              <a:t>of highest humidity</a:t>
            </a:r>
            <a:r>
              <a:rPr lang="en-US" sz="2100" dirty="0" smtClean="0"/>
              <a:t>.</a:t>
            </a:r>
            <a:endParaRPr lang="en-US" sz="2100" dirty="0"/>
          </a:p>
        </p:txBody>
      </p:sp>
      <p:sp>
        <p:nvSpPr>
          <p:cNvPr id="3" name="Rectangle 2"/>
          <p:cNvSpPr/>
          <p:nvPr/>
        </p:nvSpPr>
        <p:spPr>
          <a:xfrm>
            <a:off x="165110" y="3717032"/>
            <a:ext cx="5919058" cy="2677656"/>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a:t>Use the information to come to a conclusion about when each destination might experience their ‘high’ and low’ seasons for tourist visits.</a:t>
            </a:r>
          </a:p>
          <a:p>
            <a:pPr marL="400050" indent="-400050">
              <a:buClr>
                <a:srgbClr val="C00000"/>
              </a:buClr>
              <a:buSzPct val="80000"/>
              <a:buFont typeface="Arial" panose="020B0604020202020204" pitchFamily="34" charset="0"/>
              <a:buChar char="►"/>
            </a:pPr>
            <a:r>
              <a:rPr lang="en-US" sz="2100" dirty="0"/>
              <a:t>To help you understand how the key features of a destinations climatic conditions have an effect on travel and tourism, perform the attached activity.</a:t>
            </a:r>
          </a:p>
        </p:txBody>
      </p:sp>
      <p:pic>
        <p:nvPicPr>
          <p:cNvPr id="40962" name="Picture 2" descr="Image result for temperature Data for toronto">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168" y="1700808"/>
            <a:ext cx="2808312" cy="2370709"/>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Image result for temperature Data for rio de janeiro">
            <a:hlinkClick r:id="rId4"/>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4215533"/>
            <a:ext cx="2807700" cy="2370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5015866"/>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2.2 – Different Time Zones and Climates</a:t>
            </a:r>
            <a:endParaRPr lang="en-GB" sz="34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9" name="Rounded Rectangle 8"/>
          <p:cNvSpPr/>
          <p:nvPr/>
        </p:nvSpPr>
        <p:spPr>
          <a:xfrm>
            <a:off x="165110" y="1124744"/>
            <a:ext cx="8727370" cy="5483664"/>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smtClean="0">
                <a:solidFill>
                  <a:srgbClr val="C00000"/>
                </a:solidFill>
                <a:latin typeface="Arial" panose="020B0604020202020204" pitchFamily="34" charset="0"/>
                <a:cs typeface="Arial" panose="020B0604020202020204" pitchFamily="34" charset="0"/>
              </a:rPr>
              <a:t>Activity 2</a:t>
            </a:r>
            <a:endParaRPr lang="en-US" sz="2200" b="1" dirty="0">
              <a:solidFill>
                <a:srgbClr val="C00000"/>
              </a:solidFill>
              <a:latin typeface="Arial" panose="020B0604020202020204" pitchFamily="34" charset="0"/>
              <a:cs typeface="Arial" panose="020B0604020202020204" pitchFamily="34" charset="0"/>
            </a:endParaRPr>
          </a:p>
          <a:p>
            <a:r>
              <a:rPr lang="en-US" sz="2200" dirty="0">
                <a:solidFill>
                  <a:schemeClr val="tx1"/>
                </a:solidFill>
                <a:latin typeface="Arial" panose="020B0604020202020204" pitchFamily="34" charset="0"/>
                <a:cs typeface="Arial" panose="020B0604020202020204" pitchFamily="34" charset="0"/>
              </a:rPr>
              <a:t>Choose any two contrasting destinations and compare them in terms of climate, pointing out key implications for tourism development, such as:</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Effect </a:t>
            </a:r>
            <a:r>
              <a:rPr lang="en-US" sz="2200" dirty="0">
                <a:solidFill>
                  <a:schemeClr val="tx1"/>
                </a:solidFill>
                <a:latin typeface="Arial" panose="020B0604020202020204" pitchFamily="34" charset="0"/>
                <a:cs typeface="Arial" panose="020B0604020202020204" pitchFamily="34" charset="0"/>
              </a:rPr>
              <a:t>of relief (shelter, aspect etc.)</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Temperatures </a:t>
            </a:r>
            <a:r>
              <a:rPr lang="en-US" sz="2200" dirty="0">
                <a:solidFill>
                  <a:schemeClr val="tx1"/>
                </a:solidFill>
                <a:latin typeface="Arial" panose="020B0604020202020204" pitchFamily="34" charset="0"/>
                <a:cs typeface="Arial" panose="020B0604020202020204" pitchFamily="34" charset="0"/>
              </a:rPr>
              <a:t>(daily, seasonal variations etc.)</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Hours </a:t>
            </a:r>
            <a:r>
              <a:rPr lang="en-US" sz="2200" dirty="0">
                <a:solidFill>
                  <a:schemeClr val="tx1"/>
                </a:solidFill>
                <a:latin typeface="Arial" panose="020B0604020202020204" pitchFamily="34" charset="0"/>
                <a:cs typeface="Arial" panose="020B0604020202020204" pitchFamily="34" charset="0"/>
              </a:rPr>
              <a:t>of sunshine</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Rainfall </a:t>
            </a:r>
            <a:r>
              <a:rPr lang="en-US" sz="2200" dirty="0">
                <a:solidFill>
                  <a:schemeClr val="tx1"/>
                </a:solidFill>
                <a:latin typeface="Arial" panose="020B0604020202020204" pitchFamily="34" charset="0"/>
                <a:cs typeface="Arial" panose="020B0604020202020204" pitchFamily="34" charset="0"/>
              </a:rPr>
              <a:t>(amounts, variations, potential hazards </a:t>
            </a:r>
            <a:r>
              <a:rPr lang="en-US" sz="2200" dirty="0" smtClean="0">
                <a:solidFill>
                  <a:schemeClr val="tx1"/>
                </a:solidFill>
                <a:latin typeface="Arial" panose="020B0604020202020204" pitchFamily="34" charset="0"/>
                <a:cs typeface="Arial" panose="020B0604020202020204" pitchFamily="34" charset="0"/>
              </a:rPr>
              <a:t/>
            </a:r>
            <a:br>
              <a:rPr lang="en-US" sz="2200" dirty="0" smtClean="0">
                <a:solidFill>
                  <a:schemeClr val="tx1"/>
                </a:solidFill>
                <a:latin typeface="Arial" panose="020B0604020202020204" pitchFamily="34" charset="0"/>
                <a:cs typeface="Arial" panose="020B0604020202020204" pitchFamily="34" charset="0"/>
              </a:rPr>
            </a:br>
            <a:r>
              <a:rPr lang="en-US" sz="2200" dirty="0" smtClean="0">
                <a:solidFill>
                  <a:schemeClr val="tx1"/>
                </a:solidFill>
                <a:latin typeface="Arial" panose="020B0604020202020204" pitchFamily="34" charset="0"/>
                <a:cs typeface="Arial" panose="020B0604020202020204" pitchFamily="34" charset="0"/>
              </a:rPr>
              <a:t>such </a:t>
            </a:r>
            <a:r>
              <a:rPr lang="en-US" sz="2200" dirty="0">
                <a:solidFill>
                  <a:schemeClr val="tx1"/>
                </a:solidFill>
                <a:latin typeface="Arial" panose="020B0604020202020204" pitchFamily="34" charset="0"/>
                <a:cs typeface="Arial" panose="020B0604020202020204" pitchFamily="34" charset="0"/>
              </a:rPr>
              <a:t>as flood/drought)</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Humidity </a:t>
            </a:r>
            <a:r>
              <a:rPr lang="en-US" sz="2200" dirty="0">
                <a:solidFill>
                  <a:schemeClr val="tx1"/>
                </a:solidFill>
                <a:latin typeface="Arial" panose="020B0604020202020204" pitchFamily="34" charset="0"/>
                <a:cs typeface="Arial" panose="020B0604020202020204" pitchFamily="34" charset="0"/>
              </a:rPr>
              <a:t>(comfort, need for air- conditioning)</a:t>
            </a:r>
          </a:p>
          <a:p>
            <a:pPr marL="285750" indent="-285750">
              <a:buClr>
                <a:srgbClr val="C00000"/>
              </a:buClr>
              <a:buFont typeface="Wingdings" panose="05000000000000000000" pitchFamily="2" charset="2"/>
              <a:buChar char="§"/>
            </a:pPr>
            <a:r>
              <a:rPr lang="en-US" sz="2200" dirty="0" smtClean="0">
                <a:solidFill>
                  <a:schemeClr val="tx1"/>
                </a:solidFill>
                <a:latin typeface="Arial" panose="020B0604020202020204" pitchFamily="34" charset="0"/>
                <a:cs typeface="Arial" panose="020B0604020202020204" pitchFamily="34" charset="0"/>
              </a:rPr>
              <a:t>Winds </a:t>
            </a:r>
            <a:r>
              <a:rPr lang="en-US" sz="2200" dirty="0">
                <a:solidFill>
                  <a:schemeClr val="tx1"/>
                </a:solidFill>
                <a:latin typeface="Arial" panose="020B0604020202020204" pitchFamily="34" charset="0"/>
                <a:cs typeface="Arial" panose="020B0604020202020204" pitchFamily="34" charset="0"/>
              </a:rPr>
              <a:t>(periods of storm/calm etc.)</a:t>
            </a:r>
          </a:p>
          <a:p>
            <a:r>
              <a:rPr lang="en-US" sz="2200" dirty="0">
                <a:solidFill>
                  <a:schemeClr val="tx1"/>
                </a:solidFill>
                <a:latin typeface="Arial" panose="020B0604020202020204" pitchFamily="34" charset="0"/>
                <a:cs typeface="Arial" panose="020B0604020202020204" pitchFamily="34" charset="0"/>
              </a:rPr>
              <a:t>Statistics can be obtained from local tourist </a:t>
            </a:r>
            <a:r>
              <a:rPr lang="en-US" sz="2200" dirty="0" smtClean="0">
                <a:solidFill>
                  <a:schemeClr val="tx1"/>
                </a:solidFill>
                <a:latin typeface="Arial" panose="020B0604020202020204" pitchFamily="34" charset="0"/>
                <a:cs typeface="Arial" panose="020B0604020202020204" pitchFamily="34" charset="0"/>
              </a:rPr>
              <a:t/>
            </a:r>
            <a:br>
              <a:rPr lang="en-US" sz="2200" dirty="0" smtClean="0">
                <a:solidFill>
                  <a:schemeClr val="tx1"/>
                </a:solidFill>
                <a:latin typeface="Arial" panose="020B0604020202020204" pitchFamily="34" charset="0"/>
                <a:cs typeface="Arial" panose="020B0604020202020204" pitchFamily="34" charset="0"/>
              </a:rPr>
            </a:br>
            <a:r>
              <a:rPr lang="en-US" sz="2200" dirty="0" smtClean="0">
                <a:solidFill>
                  <a:schemeClr val="tx1"/>
                </a:solidFill>
                <a:latin typeface="Arial" panose="020B0604020202020204" pitchFamily="34" charset="0"/>
                <a:cs typeface="Arial" panose="020B0604020202020204" pitchFamily="34" charset="0"/>
              </a:rPr>
              <a:t>publications</a:t>
            </a:r>
            <a:r>
              <a:rPr lang="en-US" sz="2200" dirty="0">
                <a:solidFill>
                  <a:schemeClr val="tx1"/>
                </a:solidFill>
                <a:latin typeface="Arial" panose="020B0604020202020204" pitchFamily="34" charset="0"/>
                <a:cs typeface="Arial" panose="020B0604020202020204" pitchFamily="34" charset="0"/>
              </a:rPr>
              <a:t>, brochures or travel guides.</a:t>
            </a:r>
          </a:p>
          <a:p>
            <a:r>
              <a:rPr lang="en-US" sz="2200" dirty="0">
                <a:solidFill>
                  <a:schemeClr val="tx1"/>
                </a:solidFill>
                <a:latin typeface="Arial" panose="020B0604020202020204" pitchFamily="34" charset="0"/>
                <a:cs typeface="Arial" panose="020B0604020202020204" pitchFamily="34" charset="0"/>
              </a:rPr>
              <a:t>Take note of all the factors and conditions that </a:t>
            </a:r>
            <a:r>
              <a:rPr lang="en-US" sz="2200" dirty="0" smtClean="0">
                <a:solidFill>
                  <a:schemeClr val="tx1"/>
                </a:solidFill>
                <a:latin typeface="Arial" panose="020B0604020202020204" pitchFamily="34" charset="0"/>
                <a:cs typeface="Arial" panose="020B0604020202020204" pitchFamily="34" charset="0"/>
              </a:rPr>
              <a:t/>
            </a:r>
            <a:br>
              <a:rPr lang="en-US" sz="2200" dirty="0" smtClean="0">
                <a:solidFill>
                  <a:schemeClr val="tx1"/>
                </a:solidFill>
                <a:latin typeface="Arial" panose="020B0604020202020204" pitchFamily="34" charset="0"/>
                <a:cs typeface="Arial" panose="020B0604020202020204" pitchFamily="34" charset="0"/>
              </a:rPr>
            </a:br>
            <a:r>
              <a:rPr lang="en-US" sz="2200" dirty="0" smtClean="0">
                <a:solidFill>
                  <a:schemeClr val="tx1"/>
                </a:solidFill>
                <a:latin typeface="Arial" panose="020B0604020202020204" pitchFamily="34" charset="0"/>
                <a:cs typeface="Arial" panose="020B0604020202020204" pitchFamily="34" charset="0"/>
              </a:rPr>
              <a:t>will </a:t>
            </a:r>
            <a:r>
              <a:rPr lang="en-US" sz="2200" dirty="0">
                <a:solidFill>
                  <a:schemeClr val="tx1"/>
                </a:solidFill>
                <a:latin typeface="Arial" panose="020B0604020202020204" pitchFamily="34" charset="0"/>
                <a:cs typeface="Arial" panose="020B0604020202020204" pitchFamily="34" charset="0"/>
              </a:rPr>
              <a:t>contribute to a destination having both a </a:t>
            </a:r>
            <a:r>
              <a:rPr lang="en-US" sz="2200" dirty="0" smtClean="0">
                <a:solidFill>
                  <a:schemeClr val="tx1"/>
                </a:solidFill>
                <a:latin typeface="Arial" panose="020B0604020202020204" pitchFamily="34" charset="0"/>
                <a:cs typeface="Arial" panose="020B0604020202020204" pitchFamily="34" charset="0"/>
              </a:rPr>
              <a:t/>
            </a:r>
            <a:br>
              <a:rPr lang="en-US" sz="2200" dirty="0" smtClean="0">
                <a:solidFill>
                  <a:schemeClr val="tx1"/>
                </a:solidFill>
                <a:latin typeface="Arial" panose="020B0604020202020204" pitchFamily="34" charset="0"/>
                <a:cs typeface="Arial" panose="020B0604020202020204" pitchFamily="34" charset="0"/>
              </a:rPr>
            </a:br>
            <a:r>
              <a:rPr lang="en-US" sz="2200" dirty="0" smtClean="0">
                <a:solidFill>
                  <a:schemeClr val="tx1"/>
                </a:solidFill>
                <a:latin typeface="Arial" panose="020B0604020202020204" pitchFamily="34" charset="0"/>
                <a:cs typeface="Arial" panose="020B0604020202020204" pitchFamily="34" charset="0"/>
              </a:rPr>
              <a:t>high </a:t>
            </a:r>
            <a:r>
              <a:rPr lang="en-US" sz="2200" dirty="0">
                <a:solidFill>
                  <a:schemeClr val="tx1"/>
                </a:solidFill>
                <a:latin typeface="Arial" panose="020B0604020202020204" pitchFamily="34" charset="0"/>
                <a:cs typeface="Arial" panose="020B0604020202020204" pitchFamily="34" charset="0"/>
              </a:rPr>
              <a:t>season and a low season for tourism.</a:t>
            </a:r>
          </a:p>
        </p:txBody>
      </p:sp>
      <p:pic>
        <p:nvPicPr>
          <p:cNvPr id="12" name="Picture 8"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79842" y="1096663"/>
            <a:ext cx="961822" cy="722970"/>
          </a:xfrm>
          <a:prstGeom prst="rect">
            <a:avLst/>
          </a:prstGeom>
          <a:noFill/>
          <a:extLst>
            <a:ext uri="{909E8E84-426E-40DD-AFC4-6F175D3DCCD1}">
              <a14:hiddenFill xmlns:a14="http://schemas.microsoft.com/office/drawing/2010/main">
                <a:solidFill>
                  <a:srgbClr val="FFFFFF"/>
                </a:solidFill>
              </a14:hiddenFill>
            </a:ext>
          </a:extLst>
        </p:spPr>
      </p:pic>
      <p:pic>
        <p:nvPicPr>
          <p:cNvPr id="39938" name="Picture 2" descr="Image result for cork touris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76441" y="2260884"/>
            <a:ext cx="2280965" cy="1960204"/>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andi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76441" y="4365104"/>
            <a:ext cx="2260799" cy="2160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40741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5847050" cy="5586145"/>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a:t>Overall statistics show that people in the more developed countries are travelling abroad more often than ever before. For example, the proportion of British residents who did not take a holiday of four days or more has remained relatively unchanged over the past three decades, but the proportion taking two or more holidays has increased from 15% to 25%. </a:t>
            </a:r>
            <a:endParaRPr lang="en-US" sz="2100" dirty="0" smtClean="0"/>
          </a:p>
          <a:p>
            <a:pPr marL="400050" indent="-400050">
              <a:buClr>
                <a:srgbClr val="C00000"/>
              </a:buClr>
              <a:buSzPct val="80000"/>
              <a:buFont typeface="Arial" panose="020B0604020202020204" pitchFamily="34" charset="0"/>
              <a:buChar char="►"/>
            </a:pPr>
            <a:r>
              <a:rPr lang="en-US" sz="2100" dirty="0" smtClean="0"/>
              <a:t>For </a:t>
            </a:r>
            <a:r>
              <a:rPr lang="en-US" sz="2100" dirty="0"/>
              <a:t>most people, a key way of spending their leisure time is to take a complete break from everyday life and to go on holiday, either within their own country or abroad. According to the WTO, by the year 2020, China will become the worlds favourite destination. </a:t>
            </a:r>
            <a:r>
              <a:rPr lang="en-US" sz="2100" dirty="0" smtClean="0"/>
              <a:t>It </a:t>
            </a:r>
            <a:r>
              <a:rPr lang="en-US" sz="2100" dirty="0"/>
              <a:t>is estimated that a total of 137.1 million people will visit the country. </a:t>
            </a:r>
            <a:endParaRPr lang="en-US" sz="2100" dirty="0" smtClean="0"/>
          </a:p>
        </p:txBody>
      </p:sp>
      <p:pic>
        <p:nvPicPr>
          <p:cNvPr id="44034" name="Picture 2" descr="Image result for britain caravan holida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77"/>
          <a:stretch/>
        </p:blipFill>
        <p:spPr bwMode="auto">
          <a:xfrm>
            <a:off x="6012160" y="1167817"/>
            <a:ext cx="2880320" cy="1972650"/>
          </a:xfrm>
          <a:prstGeom prst="rect">
            <a:avLst/>
          </a:prstGeom>
          <a:noFill/>
          <a:extLst>
            <a:ext uri="{909E8E84-426E-40DD-AFC4-6F175D3DCCD1}">
              <a14:hiddenFill xmlns:a14="http://schemas.microsoft.com/office/drawing/2010/main">
                <a:solidFill>
                  <a:srgbClr val="FFFFFF"/>
                </a:solidFill>
              </a14:hiddenFill>
            </a:ext>
          </a:extLst>
        </p:spPr>
      </p:pic>
      <p:pic>
        <p:nvPicPr>
          <p:cNvPr id="44036" name="Picture 4" descr="Image result for chinese touris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12160" y="3284985"/>
            <a:ext cx="287379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Image result for great wall tourist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012161" y="4979049"/>
            <a:ext cx="2873796" cy="1689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22435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5991066" cy="5586145"/>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smtClean="0"/>
              <a:t>Germans </a:t>
            </a:r>
            <a:r>
              <a:rPr lang="en-US" sz="2100" dirty="0"/>
              <a:t>are expected to be the worlds most travelled people at that time with 163.5m visits, 10% of the worlds market share. The Chinese will rank fourth, closely followed by the British who will make a total of 96m trips</a:t>
            </a:r>
            <a:r>
              <a:rPr lang="en-US" sz="2100" dirty="0" smtClean="0"/>
              <a:t>.</a:t>
            </a:r>
          </a:p>
          <a:p>
            <a:pPr marL="400050" indent="-400050">
              <a:buClr>
                <a:srgbClr val="C00000"/>
              </a:buClr>
              <a:buSzPct val="80000"/>
              <a:buFont typeface="Arial" panose="020B0604020202020204" pitchFamily="34" charset="0"/>
              <a:buChar char="►"/>
            </a:pPr>
            <a:r>
              <a:rPr lang="en-US" sz="2100" dirty="0"/>
              <a:t>All tourist destinations are actively trying to increase the number of visitors that they receive. Tourism is now one of the worlds biggest industries with international tourism receipts of more than US$1 billion being recorded by more than 80 countries worldwide. </a:t>
            </a:r>
            <a:endParaRPr lang="en-US" sz="2100" dirty="0" smtClean="0"/>
          </a:p>
          <a:p>
            <a:pPr marL="400050" indent="-400050">
              <a:buClr>
                <a:srgbClr val="C00000"/>
              </a:buClr>
              <a:buSzPct val="80000"/>
              <a:buFont typeface="Arial" panose="020B0604020202020204" pitchFamily="34" charset="0"/>
              <a:buChar char="►"/>
            </a:pPr>
            <a:r>
              <a:rPr lang="en-US" sz="2100" dirty="0"/>
              <a:t>Furthermore, these receipts have grown by 12% per annum over the last decade and competition between countries for the tourist’s visitor spend looks set to get even more intense</a:t>
            </a:r>
            <a:r>
              <a:rPr lang="en-US" sz="2100" dirty="0" smtClean="0"/>
              <a:t>.</a:t>
            </a:r>
            <a:endParaRPr lang="en-US" sz="2100" dirty="0"/>
          </a:p>
        </p:txBody>
      </p:sp>
      <p:pic>
        <p:nvPicPr>
          <p:cNvPr id="41986" name="Picture 2" descr="Image result for german touris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1148408"/>
            <a:ext cx="2732906" cy="1600035"/>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machu picchu touris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2844115"/>
            <a:ext cx="2732906" cy="1708066"/>
          </a:xfrm>
          <a:prstGeom prst="rect">
            <a:avLst/>
          </a:prstGeom>
          <a:noFill/>
          <a:extLst>
            <a:ext uri="{909E8E84-426E-40DD-AFC4-6F175D3DCCD1}">
              <a14:hiddenFill xmlns:a14="http://schemas.microsoft.com/office/drawing/2010/main">
                <a:solidFill>
                  <a:srgbClr val="FFFFFF"/>
                </a:solidFill>
              </a14:hiddenFill>
            </a:ext>
          </a:extLst>
        </p:spPr>
      </p:pic>
      <p:pic>
        <p:nvPicPr>
          <p:cNvPr id="41994" name="Picture 10"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176" y="4620097"/>
            <a:ext cx="2732906" cy="201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338339"/>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215043"/>
            <a:ext cx="8727370" cy="1061829"/>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smtClean="0"/>
              <a:t>All </a:t>
            </a:r>
            <a:r>
              <a:rPr lang="en-US" sz="2100" dirty="0"/>
              <a:t>destinations will, therefore, be trying to develop a consistent and high- quality tourism product to </a:t>
            </a:r>
            <a:r>
              <a:rPr lang="en-US" sz="2100" dirty="0" err="1"/>
              <a:t>maximise</a:t>
            </a:r>
            <a:r>
              <a:rPr lang="en-US" sz="2100" dirty="0"/>
              <a:t> their appeal and thus maintain the very valuable economic impacts that tourism can bring. </a:t>
            </a:r>
            <a:endParaRPr lang="en-US" sz="2100" dirty="0" smtClean="0"/>
          </a:p>
        </p:txBody>
      </p:sp>
      <p:pic>
        <p:nvPicPr>
          <p:cNvPr id="43010" name="Picture 2" descr="Image result for tourism revenue by count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00" t="2742" r="1708" b="4621"/>
          <a:stretch/>
        </p:blipFill>
        <p:spPr bwMode="auto">
          <a:xfrm>
            <a:off x="4283968" y="2363282"/>
            <a:ext cx="4598590" cy="34419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0468" y="2204864"/>
            <a:ext cx="4113500" cy="4616648"/>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100" dirty="0"/>
              <a:t>Leading tourism locations receive considerable benefits from their visitor numbers. Therefore, it is no surprise that established destinations like New York, Hong Kong and Dubai experience a significant contribution to their GDP from this sector. </a:t>
            </a:r>
          </a:p>
          <a:p>
            <a:pPr marL="400050" indent="-400050">
              <a:buClr>
                <a:srgbClr val="C00000"/>
              </a:buClr>
              <a:buSzPct val="80000"/>
              <a:buFont typeface="Arial" panose="020B0604020202020204" pitchFamily="34" charset="0"/>
              <a:buChar char="►"/>
            </a:pPr>
            <a:r>
              <a:rPr lang="en-US" sz="2100" dirty="0" smtClean="0"/>
              <a:t>In </a:t>
            </a:r>
            <a:r>
              <a:rPr lang="en-US" sz="2100" dirty="0"/>
              <a:t>an attempt to manage and sustain tourism growth, many countries have established specific development plans for the tourism sector.</a:t>
            </a:r>
          </a:p>
        </p:txBody>
      </p:sp>
      <p:sp>
        <p:nvSpPr>
          <p:cNvPr id="7" name="TextBox 6">
            <a:hlinkClick r:id="rId5" action="ppaction://hlinkfile"/>
          </p:cNvPr>
          <p:cNvSpPr txBox="1"/>
          <p:nvPr/>
        </p:nvSpPr>
        <p:spPr>
          <a:xfrm>
            <a:off x="5220072" y="6021288"/>
            <a:ext cx="3168352"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400" dirty="0" smtClean="0"/>
              <a:t>Iceland and Tourism</a:t>
            </a:r>
            <a:endParaRPr lang="en-US" sz="2400" dirty="0"/>
          </a:p>
        </p:txBody>
      </p:sp>
    </p:spTree>
    <p:extLst>
      <p:ext uri="{BB962C8B-B14F-4D97-AF65-F5344CB8AC3E}">
        <p14:creationId xmlns:p14="http://schemas.microsoft.com/office/powerpoint/2010/main" val="2519549375"/>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pic>
        <p:nvPicPr>
          <p:cNvPr id="45058"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1" y="1169231"/>
            <a:ext cx="8712969" cy="5500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063028"/>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5991066" cy="5586145"/>
          </a:xfrm>
          <a:prstGeom prst="rect">
            <a:avLst/>
          </a:prstGeom>
        </p:spPr>
        <p:txBody>
          <a:bodyPr wrap="square">
            <a:spAutoFit/>
          </a:bodyPr>
          <a:lstStyle/>
          <a:p>
            <a:pPr>
              <a:buClr>
                <a:srgbClr val="C00000"/>
              </a:buClr>
              <a:buSzPct val="80000"/>
            </a:pPr>
            <a:r>
              <a:rPr lang="en-US" sz="2100"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sz="2100" dirty="0"/>
              <a:t>All destinations have a carrying capacity and they can be altered through overuse. In other words, a destination is perishable. This is most apparent in wilderness areas where the environment can be severely altered by tourism developments. </a:t>
            </a:r>
            <a:endParaRPr lang="en-US" sz="2100" dirty="0" smtClean="0"/>
          </a:p>
          <a:p>
            <a:pPr marL="400050" indent="-400050">
              <a:buClr>
                <a:srgbClr val="C00000"/>
              </a:buClr>
              <a:buSzPct val="80000"/>
              <a:buFont typeface="Arial" panose="020B0604020202020204" pitchFamily="34" charset="0"/>
              <a:buChar char="►"/>
            </a:pPr>
            <a:r>
              <a:rPr lang="en-US" sz="2100" b="1" dirty="0" smtClean="0"/>
              <a:t>Fig</a:t>
            </a:r>
            <a:r>
              <a:rPr lang="en-US" sz="2100" b="1" dirty="0"/>
              <a:t>. 2.9 </a:t>
            </a:r>
            <a:r>
              <a:rPr lang="en-US" sz="2100" dirty="0"/>
              <a:t>shows a group of adventure tourists undertaking an activity in an upland area -within a national park and the main access to this small valley site is by means of the footpath on which the group is standing. </a:t>
            </a:r>
            <a:endParaRPr lang="en-US" sz="2100" dirty="0" smtClean="0"/>
          </a:p>
          <a:p>
            <a:pPr marL="400050" indent="-400050">
              <a:buClr>
                <a:srgbClr val="C00000"/>
              </a:buClr>
              <a:buSzPct val="80000"/>
              <a:buFont typeface="Arial" panose="020B0604020202020204" pitchFamily="34" charset="0"/>
              <a:buChar char="►"/>
            </a:pPr>
            <a:r>
              <a:rPr lang="en-US" sz="2100" dirty="0" smtClean="0"/>
              <a:t>In </a:t>
            </a:r>
            <a:r>
              <a:rPr lang="en-US" sz="2100" dirty="0"/>
              <a:t>theory, the environmental problem of footpath erosion can be prevented in the future by a combination of good design, regular maintenance and managing the impact of visitors in the area. </a:t>
            </a:r>
            <a:endParaRPr lang="en-US" sz="2100" dirty="0" smtClean="0"/>
          </a:p>
        </p:txBody>
      </p:sp>
      <p:sp>
        <p:nvSpPr>
          <p:cNvPr id="5" name="Rectangle 4"/>
          <p:cNvSpPr/>
          <p:nvPr/>
        </p:nvSpPr>
        <p:spPr>
          <a:xfrm>
            <a:off x="6156176" y="3068960"/>
            <a:ext cx="2736304" cy="646331"/>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b="1" dirty="0"/>
              <a:t>Fig. 2.9 </a:t>
            </a:r>
            <a:r>
              <a:rPr lang="en-US" dirty="0" smtClean="0"/>
              <a:t>- Group </a:t>
            </a:r>
            <a:r>
              <a:rPr lang="en-US" dirty="0"/>
              <a:t>of adventure tourists</a:t>
            </a:r>
          </a:p>
        </p:txBody>
      </p:sp>
      <p:pic>
        <p:nvPicPr>
          <p:cNvPr id="47106" name="Picture 2" descr="Image result for adventure tourists in national pa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1124744"/>
            <a:ext cx="2762398" cy="1867694"/>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56176" y="3690029"/>
            <a:ext cx="2736304" cy="1251139"/>
          </a:xfrm>
          <a:prstGeom prst="rect">
            <a:avLst/>
          </a:prstGeom>
          <a:noFill/>
          <a:extLst>
            <a:ext uri="{909E8E84-426E-40DD-AFC4-6F175D3DCCD1}">
              <a14:hiddenFill xmlns:a14="http://schemas.microsoft.com/office/drawing/2010/main">
                <a:solidFill>
                  <a:srgbClr val="FFFFFF"/>
                </a:solidFill>
              </a14:hiddenFill>
            </a:ext>
          </a:extLst>
        </p:spPr>
      </p:pic>
      <p:pic>
        <p:nvPicPr>
          <p:cNvPr id="47112" name="Picture 8" descr="Image result for footpath erosion in national par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5020448"/>
            <a:ext cx="2376264" cy="1623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61315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601533"/>
          </a:xfrm>
          <a:prstGeom prst="rect">
            <a:avLst/>
          </a:prstGeom>
        </p:spPr>
        <p:txBody>
          <a:bodyPr wrap="square">
            <a:spAutoFit/>
          </a:bodyPr>
          <a:lstStyle/>
          <a:p>
            <a:pPr>
              <a:buClr>
                <a:srgbClr val="C00000"/>
              </a:buClr>
              <a:buSzPct val="80000"/>
            </a:pPr>
            <a:r>
              <a:rPr lang="en-US" sz="1640"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sz="1640" dirty="0" smtClean="0"/>
              <a:t>Measures </a:t>
            </a:r>
            <a:r>
              <a:rPr lang="en-US" sz="1640" dirty="0"/>
              <a:t>which can be taken by the national parks management to prevent this include:</a:t>
            </a:r>
          </a:p>
          <a:p>
            <a:pPr marL="628650" indent="-228600">
              <a:buClr>
                <a:srgbClr val="C00000"/>
              </a:buClr>
              <a:buSzPct val="80000"/>
              <a:buFont typeface="Wingdings" panose="05000000000000000000" pitchFamily="2" charset="2"/>
              <a:buChar char="§"/>
            </a:pPr>
            <a:r>
              <a:rPr lang="en-US" sz="1640" dirty="0" smtClean="0"/>
              <a:t>Constructing </a:t>
            </a:r>
            <a:r>
              <a:rPr lang="en-US" sz="1640" dirty="0"/>
              <a:t>hard wearing, user-friendly paths,</a:t>
            </a:r>
          </a:p>
          <a:p>
            <a:pPr marL="628650" indent="-228600">
              <a:buClr>
                <a:srgbClr val="C00000"/>
              </a:buClr>
              <a:buSzPct val="80000"/>
              <a:buFont typeface="Wingdings" panose="05000000000000000000" pitchFamily="2" charset="2"/>
              <a:buChar char="§"/>
            </a:pPr>
            <a:r>
              <a:rPr lang="en-US" sz="1640" dirty="0" smtClean="0"/>
              <a:t>Ensuring </a:t>
            </a:r>
            <a:r>
              <a:rPr lang="en-US" sz="1640" dirty="0"/>
              <a:t>effective water drainage, which is fundamental to a successful path management,</a:t>
            </a:r>
          </a:p>
          <a:p>
            <a:pPr marL="628650" indent="-228600">
              <a:buClr>
                <a:srgbClr val="C00000"/>
              </a:buClr>
              <a:buSzPct val="80000"/>
              <a:buFont typeface="Wingdings" panose="05000000000000000000" pitchFamily="2" charset="2"/>
              <a:buChar char="§"/>
            </a:pPr>
            <a:r>
              <a:rPr lang="en-US" sz="1640" dirty="0" smtClean="0"/>
              <a:t>Carrying </a:t>
            </a:r>
            <a:r>
              <a:rPr lang="en-US" sz="1640" dirty="0"/>
              <a:t>out regular maintenance tasks such as clearing water gullies, removing gravel and repairing minor damages,</a:t>
            </a:r>
          </a:p>
          <a:p>
            <a:pPr marL="628650" indent="-228600">
              <a:buClr>
                <a:srgbClr val="C00000"/>
              </a:buClr>
              <a:buSzPct val="80000"/>
              <a:buFont typeface="Wingdings" panose="05000000000000000000" pitchFamily="2" charset="2"/>
              <a:buChar char="§"/>
            </a:pPr>
            <a:r>
              <a:rPr lang="en-US" sz="1640" dirty="0" smtClean="0"/>
              <a:t>Reducing </a:t>
            </a:r>
            <a:r>
              <a:rPr lang="en-US" sz="1640" dirty="0"/>
              <a:t>grazing pressures,</a:t>
            </a:r>
          </a:p>
          <a:p>
            <a:pPr marL="628650" indent="-228600">
              <a:buClr>
                <a:srgbClr val="C00000"/>
              </a:buClr>
              <a:buSzPct val="80000"/>
              <a:buFont typeface="Wingdings" panose="05000000000000000000" pitchFamily="2" charset="2"/>
              <a:buChar char="§"/>
            </a:pPr>
            <a:r>
              <a:rPr lang="en-US" sz="1640" dirty="0" smtClean="0"/>
              <a:t>Resting </a:t>
            </a:r>
            <a:r>
              <a:rPr lang="en-US" sz="1640" dirty="0"/>
              <a:t>routes such as temporarily changing the line of the path particularly in the early stages of erosion,</a:t>
            </a:r>
          </a:p>
          <a:p>
            <a:pPr marL="628650" indent="-228600">
              <a:buClr>
                <a:srgbClr val="C00000"/>
              </a:buClr>
              <a:buSzPct val="80000"/>
              <a:buFont typeface="Wingdings" panose="05000000000000000000" pitchFamily="2" charset="2"/>
              <a:buChar char="§"/>
            </a:pPr>
            <a:r>
              <a:rPr lang="en-US" sz="1640" dirty="0" err="1" smtClean="0"/>
              <a:t>Fertilising</a:t>
            </a:r>
            <a:r>
              <a:rPr lang="en-US" sz="1640" dirty="0" smtClean="0"/>
              <a:t> </a:t>
            </a:r>
            <a:r>
              <a:rPr lang="en-US" sz="1640" dirty="0"/>
              <a:t>and reseeding which may be used on its own or in conjunction with the resting of routes,</a:t>
            </a:r>
          </a:p>
          <a:p>
            <a:pPr marL="628650" indent="-228600">
              <a:buClr>
                <a:srgbClr val="C00000"/>
              </a:buClr>
              <a:buSzPct val="80000"/>
              <a:buFont typeface="Wingdings" panose="05000000000000000000" pitchFamily="2" charset="2"/>
              <a:buChar char="§"/>
            </a:pPr>
            <a:r>
              <a:rPr lang="en-US" sz="1640" dirty="0" smtClean="0"/>
              <a:t>Fencing </a:t>
            </a:r>
            <a:r>
              <a:rPr lang="en-US" sz="1640" dirty="0"/>
              <a:t>is an extremely sensitive issue because of the access dilemma but it can be used on its own or in conjunction with other methods, making vegetation recovery possible,</a:t>
            </a:r>
          </a:p>
          <a:p>
            <a:pPr marL="628650" indent="-228600">
              <a:buClr>
                <a:srgbClr val="C00000"/>
              </a:buClr>
              <a:buSzPct val="80000"/>
              <a:buFont typeface="Wingdings" panose="05000000000000000000" pitchFamily="2" charset="2"/>
              <a:buChar char="§"/>
            </a:pPr>
            <a:r>
              <a:rPr lang="en-US" sz="1640" dirty="0" smtClean="0"/>
              <a:t>Directing </a:t>
            </a:r>
            <a:r>
              <a:rPr lang="en-US" sz="1640" dirty="0"/>
              <a:t>people along a preferred route using physical and psychological barriers such as walls, plants, stones, water etc.,</a:t>
            </a:r>
          </a:p>
          <a:p>
            <a:pPr marL="628650" indent="-228600">
              <a:buClr>
                <a:srgbClr val="C00000"/>
              </a:buClr>
              <a:buSzPct val="80000"/>
              <a:buFont typeface="Wingdings" panose="05000000000000000000" pitchFamily="2" charset="2"/>
              <a:buChar char="§"/>
            </a:pPr>
            <a:r>
              <a:rPr lang="en-US" sz="1640" dirty="0" smtClean="0"/>
              <a:t>Re-routing </a:t>
            </a:r>
            <a:r>
              <a:rPr lang="en-US" sz="1640" dirty="0"/>
              <a:t>people away from areas prone to erosion. This may be difficult if the path has very rigid boundaries or has been designated as a Right of Way,</a:t>
            </a:r>
          </a:p>
          <a:p>
            <a:pPr marL="628650" indent="-228600">
              <a:buClr>
                <a:srgbClr val="C00000"/>
              </a:buClr>
              <a:buSzPct val="80000"/>
              <a:buFont typeface="Wingdings" panose="05000000000000000000" pitchFamily="2" charset="2"/>
              <a:buChar char="§"/>
            </a:pPr>
            <a:r>
              <a:rPr lang="en-US" sz="1640" dirty="0" smtClean="0"/>
              <a:t>Educating </a:t>
            </a:r>
            <a:r>
              <a:rPr lang="en-US" sz="1640" dirty="0"/>
              <a:t>mountain users through leaflets, talks and notices,</a:t>
            </a:r>
          </a:p>
          <a:p>
            <a:pPr marL="628650" indent="-228600">
              <a:buClr>
                <a:srgbClr val="C00000"/>
              </a:buClr>
              <a:buSzPct val="80000"/>
              <a:buFont typeface="Wingdings" panose="05000000000000000000" pitchFamily="2" charset="2"/>
              <a:buChar char="§"/>
            </a:pPr>
            <a:r>
              <a:rPr lang="en-US" sz="1640" dirty="0" smtClean="0"/>
              <a:t>Managing </a:t>
            </a:r>
            <a:r>
              <a:rPr lang="en-US" sz="1640" dirty="0"/>
              <a:t>visitor numbers by limiting of car parking or re-</a:t>
            </a:r>
            <a:r>
              <a:rPr lang="en-US" sz="1640" dirty="0" err="1"/>
              <a:t>channelling</a:t>
            </a:r>
            <a:r>
              <a:rPr lang="en-US" sz="1640" dirty="0"/>
              <a:t> visitor publicity to areas less likely to suffer damage</a:t>
            </a:r>
            <a:r>
              <a:rPr lang="en-US" sz="1640" dirty="0" smtClean="0"/>
              <a:t>.</a:t>
            </a:r>
            <a:endParaRPr lang="en-US" sz="1640" dirty="0"/>
          </a:p>
        </p:txBody>
      </p:sp>
    </p:spTree>
    <p:extLst>
      <p:ext uri="{BB962C8B-B14F-4D97-AF65-F5344CB8AC3E}">
        <p14:creationId xmlns:p14="http://schemas.microsoft.com/office/powerpoint/2010/main" val="2285494839"/>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459956"/>
          </a:xfrm>
          <a:prstGeom prst="rect">
            <a:avLst/>
          </a:prstGeom>
        </p:spPr>
        <p:txBody>
          <a:bodyPr wrap="square">
            <a:spAutoFit/>
          </a:bodyPr>
          <a:lstStyle/>
          <a:p>
            <a:pPr>
              <a:buClr>
                <a:srgbClr val="C00000"/>
              </a:buClr>
              <a:buSzPct val="80000"/>
            </a:pPr>
            <a:r>
              <a:rPr lang="en-US" sz="2180"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sz="2180" dirty="0" smtClean="0"/>
              <a:t>However</a:t>
            </a:r>
            <a:r>
              <a:rPr lang="en-US" sz="2180" dirty="0"/>
              <a:t>, the concept of perishability is not just confined to possible negative environmental impacts. It is quite possible to assess the impacts of tourism by giving a rating to any destination in terms of the following: Environmental and ecological quality;</a:t>
            </a:r>
          </a:p>
          <a:p>
            <a:pPr marL="685800" indent="-342900">
              <a:buClr>
                <a:srgbClr val="C00000"/>
              </a:buClr>
              <a:buSzPct val="80000"/>
              <a:buFont typeface="Wingdings" panose="05000000000000000000" pitchFamily="2" charset="2"/>
              <a:buChar char="§"/>
            </a:pPr>
            <a:r>
              <a:rPr lang="en-US" sz="2180" b="1" dirty="0"/>
              <a:t>Social/cultural integrity</a:t>
            </a:r>
            <a:r>
              <a:rPr lang="en-US" sz="2180" dirty="0"/>
              <a:t>;</a:t>
            </a:r>
          </a:p>
          <a:p>
            <a:pPr marL="685800" indent="-342900">
              <a:buClr>
                <a:srgbClr val="C00000"/>
              </a:buClr>
              <a:buSzPct val="80000"/>
              <a:buFont typeface="Wingdings" panose="05000000000000000000" pitchFamily="2" charset="2"/>
              <a:buChar char="§"/>
            </a:pPr>
            <a:r>
              <a:rPr lang="en-US" sz="2180" b="1" dirty="0"/>
              <a:t>Condition of built heritage </a:t>
            </a:r>
            <a:r>
              <a:rPr lang="en-US" sz="2180" dirty="0"/>
              <a:t>(archaeological, historic, and current structures</a:t>
            </a:r>
            <a:r>
              <a:rPr lang="en-US" sz="2180" dirty="0" smtClean="0"/>
              <a:t>);</a:t>
            </a:r>
          </a:p>
          <a:p>
            <a:pPr marL="685800" indent="-342900">
              <a:buClr>
                <a:srgbClr val="C00000"/>
              </a:buClr>
              <a:buSzPct val="80000"/>
              <a:buFont typeface="Wingdings" panose="05000000000000000000" pitchFamily="2" charset="2"/>
              <a:buChar char="§"/>
            </a:pPr>
            <a:r>
              <a:rPr lang="en-US" sz="2180" b="1" dirty="0" smtClean="0"/>
              <a:t>Aesthetic </a:t>
            </a:r>
            <a:r>
              <a:rPr lang="en-US" sz="2180" b="1" dirty="0"/>
              <a:t>appeal</a:t>
            </a:r>
            <a:r>
              <a:rPr lang="en-US" sz="2180" dirty="0"/>
              <a:t>, both natural and </a:t>
            </a:r>
            <a:r>
              <a:rPr lang="en-US" sz="2180" dirty="0" smtClean="0"/>
              <a:t>human-made.</a:t>
            </a:r>
          </a:p>
          <a:p>
            <a:pPr marL="685800" indent="-342900">
              <a:buClr>
                <a:srgbClr val="C00000"/>
              </a:buClr>
              <a:buSzPct val="80000"/>
              <a:buFont typeface="Wingdings" panose="05000000000000000000" pitchFamily="2" charset="2"/>
              <a:buChar char="§"/>
            </a:pPr>
            <a:r>
              <a:rPr lang="en-US" sz="2180" b="1" dirty="0" smtClean="0"/>
              <a:t>The </a:t>
            </a:r>
            <a:r>
              <a:rPr lang="en-US" sz="2180" b="1" dirty="0"/>
              <a:t>nature of tourism development</a:t>
            </a:r>
            <a:r>
              <a:rPr lang="en-US" sz="2180" dirty="0"/>
              <a:t>: To what degree is it of appropriate character? Does it benefit local people in a way that encourages protection of the locale? How well are tourists informed about the locale and their proper role in </a:t>
            </a:r>
            <a:r>
              <a:rPr lang="en-US" sz="2180" dirty="0" smtClean="0"/>
              <a:t>it?</a:t>
            </a:r>
          </a:p>
          <a:p>
            <a:pPr marL="685800" indent="-342900">
              <a:buClr>
                <a:srgbClr val="C00000"/>
              </a:buClr>
              <a:buSzPct val="80000"/>
              <a:buFont typeface="Wingdings" panose="05000000000000000000" pitchFamily="2" charset="2"/>
              <a:buChar char="§"/>
            </a:pPr>
            <a:r>
              <a:rPr lang="en-US" sz="2180" dirty="0" smtClean="0"/>
              <a:t>And</a:t>
            </a:r>
            <a:r>
              <a:rPr lang="en-US" sz="2180" dirty="0"/>
              <a:t>, perhaps most important, the </a:t>
            </a:r>
            <a:r>
              <a:rPr lang="en-US" sz="2180" b="1" dirty="0"/>
              <a:t>future outlook </a:t>
            </a:r>
            <a:r>
              <a:rPr lang="en-US" sz="2180" dirty="0"/>
              <a:t>for the destination in terms of sustainability, taking into account all prevailing stewardship practices and policies</a:t>
            </a:r>
            <a:r>
              <a:rPr lang="en-US" sz="2180" dirty="0" smtClean="0"/>
              <a:t>.</a:t>
            </a:r>
            <a:endParaRPr lang="en-US" sz="2180" dirty="0"/>
          </a:p>
        </p:txBody>
      </p:sp>
    </p:spTree>
    <p:extLst>
      <p:ext uri="{BB962C8B-B14F-4D97-AF65-F5344CB8AC3E}">
        <p14:creationId xmlns:p14="http://schemas.microsoft.com/office/powerpoint/2010/main" val="315073047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1015663"/>
          </a:xfrm>
          <a:prstGeom prst="rect">
            <a:avLst/>
          </a:prstGeom>
        </p:spPr>
        <p:txBody>
          <a:bodyPr wrap="square">
            <a:spAutoFit/>
          </a:bodyPr>
          <a:lstStyle/>
          <a:p>
            <a:pPr>
              <a:buClr>
                <a:srgbClr val="C00000"/>
              </a:buClr>
              <a:buSzPct val="80000"/>
            </a:pPr>
            <a:r>
              <a:rPr lang="en-US" sz="2000"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sz="2000" dirty="0" smtClean="0"/>
              <a:t>In </a:t>
            </a:r>
            <a:r>
              <a:rPr lang="en-US" sz="2000" dirty="0"/>
              <a:t>order to do this, the location under investigation is given an overall score using the </a:t>
            </a:r>
            <a:r>
              <a:rPr lang="en-US" sz="2000" dirty="0" smtClean="0"/>
              <a:t>1-to-10-point </a:t>
            </a:r>
            <a:r>
              <a:rPr lang="en-US" sz="2000" dirty="0"/>
              <a:t>Destination Outlook Scale (Fig. </a:t>
            </a:r>
            <a:r>
              <a:rPr lang="en-US" sz="2000" b="1" dirty="0"/>
              <a:t>2.10</a:t>
            </a:r>
            <a:r>
              <a:rPr lang="en-US" sz="2000" dirty="0"/>
              <a:t>).</a:t>
            </a:r>
            <a:endParaRPr lang="en-US" sz="2000" dirty="0" smtClean="0"/>
          </a:p>
        </p:txBody>
      </p:sp>
      <p:sp>
        <p:nvSpPr>
          <p:cNvPr id="3" name="Rectangle 2"/>
          <p:cNvSpPr/>
          <p:nvPr/>
        </p:nvSpPr>
        <p:spPr>
          <a:xfrm>
            <a:off x="4283968" y="6309320"/>
            <a:ext cx="4575291" cy="400110"/>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sz="2000" b="1" dirty="0"/>
              <a:t>Fig. 2.10 </a:t>
            </a:r>
            <a:r>
              <a:rPr lang="en-US" sz="2000" b="1" dirty="0" smtClean="0"/>
              <a:t>- </a:t>
            </a:r>
            <a:r>
              <a:rPr lang="en-US" sz="2000" dirty="0" smtClean="0"/>
              <a:t>Destination </a:t>
            </a:r>
            <a:r>
              <a:rPr lang="en-US" sz="2000" dirty="0"/>
              <a:t>outlook scale</a:t>
            </a:r>
          </a:p>
        </p:txBody>
      </p:sp>
      <p:graphicFrame>
        <p:nvGraphicFramePr>
          <p:cNvPr id="5" name="Table 4"/>
          <p:cNvGraphicFramePr>
            <a:graphicFrameLocks noGrp="1"/>
          </p:cNvGraphicFramePr>
          <p:nvPr>
            <p:extLst>
              <p:ext uri="{D42A27DB-BD31-4B8C-83A1-F6EECF244321}">
                <p14:modId xmlns:p14="http://schemas.microsoft.com/office/powerpoint/2010/main" val="3396311161"/>
              </p:ext>
            </p:extLst>
          </p:nvPr>
        </p:nvGraphicFramePr>
        <p:xfrm>
          <a:off x="4139952" y="2258581"/>
          <a:ext cx="4752528" cy="3992880"/>
        </p:xfrm>
        <a:graphic>
          <a:graphicData uri="http://schemas.openxmlformats.org/drawingml/2006/table">
            <a:tbl>
              <a:tblPr firstRow="1" bandRow="1">
                <a:tableStyleId>{5C22544A-7EE6-4342-B048-85BDC9FD1C3A}</a:tableStyleId>
              </a:tblPr>
              <a:tblGrid>
                <a:gridCol w="1008112"/>
                <a:gridCol w="3744416"/>
              </a:tblGrid>
              <a:tr h="370840">
                <a:tc>
                  <a:txBody>
                    <a:bodyPr/>
                    <a:lstStyle/>
                    <a:p>
                      <a:r>
                        <a:rPr lang="en-US" sz="2000" dirty="0" smtClean="0">
                          <a:latin typeface="Arial" panose="020B0604020202020204" pitchFamily="34" charset="0"/>
                          <a:cs typeface="Arial" panose="020B0604020202020204" pitchFamily="34" charset="0"/>
                        </a:rPr>
                        <a:t>Rating</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Characteristic features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1 to 2</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Catastrophic: all criteria very negative, outlook grim.</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3 to 4</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In serious trouble</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5 to 6</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In moderate trouble: all criteria medium-negative or a mix of negatives and positives.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7 to 8</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Minor difficulties</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9</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Authentic, unspoiled, and likely to remain so.</a:t>
                      </a:r>
                      <a:endParaRPr lang="en-US" sz="2000" dirty="0">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10</a:t>
                      </a:r>
                      <a:endParaRPr lang="en-US"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Enhanced.</a:t>
                      </a:r>
                      <a:endParaRPr lang="en-US" sz="2000" dirty="0">
                        <a:latin typeface="Arial" panose="020B0604020202020204" pitchFamily="34" charset="0"/>
                        <a:cs typeface="Arial" panose="020B0604020202020204" pitchFamily="34" charset="0"/>
                      </a:endParaRPr>
                    </a:p>
                  </a:txBody>
                  <a:tcPr/>
                </a:tc>
              </a:tr>
            </a:tbl>
          </a:graphicData>
        </a:graphic>
      </p:graphicFrame>
      <p:sp>
        <p:nvSpPr>
          <p:cNvPr id="6" name="Rectangle 5"/>
          <p:cNvSpPr/>
          <p:nvPr/>
        </p:nvSpPr>
        <p:spPr>
          <a:xfrm>
            <a:off x="165110" y="2132856"/>
            <a:ext cx="3974842" cy="470898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This approach is based on the findings of 115 destinations that were reviewed by National Geographic.</a:t>
            </a:r>
          </a:p>
          <a:p>
            <a:pPr marL="342900" indent="-342900">
              <a:buClr>
                <a:srgbClr val="C00000"/>
              </a:buClr>
              <a:buSzPct val="80000"/>
              <a:buFont typeface="Arial" panose="020B0604020202020204" pitchFamily="34" charset="0"/>
              <a:buChar char="►"/>
            </a:pPr>
            <a:r>
              <a:rPr lang="en-US" sz="2000" dirty="0"/>
              <a:t>All town and city destinations that </a:t>
            </a:r>
            <a:r>
              <a:rPr lang="en-US" sz="2000" dirty="0" smtClean="0"/>
              <a:t>attract </a:t>
            </a:r>
            <a:r>
              <a:rPr lang="en-US" sz="2000" dirty="0"/>
              <a:t>tourists also have their own resident host populations. Therefore, the goods, services and facilities that are provided within such destinations will be in response to the demand created by both the local population and the visiting tourists</a:t>
            </a:r>
            <a:r>
              <a:rPr lang="en-US" sz="2000" dirty="0" smtClean="0"/>
              <a:t>.</a:t>
            </a:r>
            <a:endParaRPr lang="en-US" sz="2000" dirty="0"/>
          </a:p>
        </p:txBody>
      </p:sp>
    </p:spTree>
    <p:extLst>
      <p:ext uri="{BB962C8B-B14F-4D97-AF65-F5344CB8AC3E}">
        <p14:creationId xmlns:p14="http://schemas.microsoft.com/office/powerpoint/2010/main" val="3062019230"/>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647700"/>
          </a:xfrm>
          <a:prstGeom prst="rect">
            <a:avLst/>
          </a:prstGeom>
        </p:spPr>
        <p:txBody>
          <a:bodyPr wrap="square">
            <a:spAutoFit/>
          </a:bodyPr>
          <a:lstStyle/>
          <a:p>
            <a:pPr>
              <a:buClr>
                <a:srgbClr val="C00000"/>
              </a:buClr>
              <a:buSzPct val="80000"/>
            </a:pPr>
            <a:r>
              <a:rPr lang="en-US" sz="1900"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sz="1900" dirty="0"/>
              <a:t>We have already seen that tourists can travel for many different purposes such as leisure, business and for visiting friends and relatives. However, there are now many other quite </a:t>
            </a:r>
            <a:r>
              <a:rPr lang="en-US" sz="1900" dirty="0" err="1"/>
              <a:t>specialised</a:t>
            </a:r>
            <a:r>
              <a:rPr lang="en-US" sz="1900" dirty="0"/>
              <a:t> reasons for international travel such as:</a:t>
            </a:r>
          </a:p>
          <a:p>
            <a:pPr marL="685800" indent="-285750">
              <a:buClr>
                <a:srgbClr val="C00000"/>
              </a:buClr>
              <a:buSzPct val="100000"/>
              <a:buFont typeface="Wingdings" panose="05000000000000000000" pitchFamily="2" charset="2"/>
              <a:buChar char="§"/>
            </a:pPr>
            <a:r>
              <a:rPr lang="en-US" sz="1900" b="1" dirty="0" smtClean="0"/>
              <a:t>Pilgrimages </a:t>
            </a:r>
            <a:r>
              <a:rPr lang="en-US" sz="1900" dirty="0"/>
              <a:t>or other religious journeys to destinations like Jerusalem, Lourdes and Mecca;</a:t>
            </a:r>
          </a:p>
          <a:p>
            <a:pPr marL="685800" indent="-285750">
              <a:buClr>
                <a:srgbClr val="C00000"/>
              </a:buClr>
              <a:buSzPct val="100000"/>
              <a:buFont typeface="Wingdings" panose="05000000000000000000" pitchFamily="2" charset="2"/>
              <a:buChar char="§"/>
            </a:pPr>
            <a:r>
              <a:rPr lang="en-US" sz="1900" b="1" dirty="0" smtClean="0"/>
              <a:t>Sporting </a:t>
            </a:r>
            <a:r>
              <a:rPr lang="en-US" sz="1900" b="1" dirty="0"/>
              <a:t>trips </a:t>
            </a:r>
            <a:r>
              <a:rPr lang="en-US" sz="1900" dirty="0"/>
              <a:t>such as following a cricket or rugby team in a competition abroad or attending an international event like the Olympic Games or a Formula 1 grand prix;</a:t>
            </a:r>
          </a:p>
          <a:p>
            <a:pPr marL="685800" indent="-285750">
              <a:buClr>
                <a:srgbClr val="C00000"/>
              </a:buClr>
              <a:buSzPct val="100000"/>
              <a:buFont typeface="Wingdings" panose="05000000000000000000" pitchFamily="2" charset="2"/>
              <a:buChar char="§"/>
            </a:pPr>
            <a:r>
              <a:rPr lang="en-US" sz="1900" b="1" dirty="0" smtClean="0"/>
              <a:t>Educational </a:t>
            </a:r>
            <a:r>
              <a:rPr lang="en-US" sz="1900" b="1" dirty="0"/>
              <a:t>trips </a:t>
            </a:r>
            <a:r>
              <a:rPr lang="en-US" sz="1900" dirty="0"/>
              <a:t>to study </a:t>
            </a:r>
            <a:r>
              <a:rPr lang="en-US" sz="1900" dirty="0" err="1"/>
              <a:t>centres</a:t>
            </a:r>
            <a:r>
              <a:rPr lang="en-US" sz="1900" dirty="0"/>
              <a:t>, for courses or </a:t>
            </a:r>
            <a:r>
              <a:rPr lang="en-US" sz="1900" dirty="0" smtClean="0"/>
              <a:t>important </a:t>
            </a:r>
            <a:r>
              <a:rPr lang="en-US" sz="1900" dirty="0"/>
              <a:t>sites;</a:t>
            </a:r>
          </a:p>
          <a:p>
            <a:pPr marL="685800" indent="-285750">
              <a:buClr>
                <a:srgbClr val="C00000"/>
              </a:buClr>
              <a:buSzPct val="100000"/>
              <a:buFont typeface="Wingdings" panose="05000000000000000000" pitchFamily="2" charset="2"/>
              <a:buChar char="§"/>
            </a:pPr>
            <a:r>
              <a:rPr lang="en-US" sz="1900" b="1" dirty="0" smtClean="0"/>
              <a:t>Medical </a:t>
            </a:r>
            <a:r>
              <a:rPr lang="en-US" sz="1900" b="1" dirty="0"/>
              <a:t>treatment visits</a:t>
            </a:r>
            <a:r>
              <a:rPr lang="en-US" sz="1900" dirty="0"/>
              <a:t>.</a:t>
            </a:r>
          </a:p>
          <a:p>
            <a:pPr marL="400050" indent="-400050">
              <a:buClr>
                <a:srgbClr val="C00000"/>
              </a:buClr>
              <a:buSzPct val="80000"/>
              <a:buFont typeface="Arial" panose="020B0604020202020204" pitchFamily="34" charset="0"/>
              <a:buChar char="►"/>
            </a:pPr>
            <a:r>
              <a:rPr lang="en-US" sz="1900" dirty="0"/>
              <a:t>All these different types of tourist activity can only take place if the destination provides the appropriate facilities.</a:t>
            </a:r>
          </a:p>
          <a:p>
            <a:pPr marL="400050" indent="-400050">
              <a:buClr>
                <a:srgbClr val="C00000"/>
              </a:buClr>
              <a:buSzPct val="80000"/>
              <a:buFont typeface="Arial" panose="020B0604020202020204" pitchFamily="34" charset="0"/>
              <a:buChar char="►"/>
            </a:pPr>
            <a:r>
              <a:rPr lang="en-US" sz="1900" dirty="0"/>
              <a:t>In most destinations the facilities available for tourists are also available for use by the host population. When this happens, the destination is said to have multiple use. The extent to which any destination shows such multiple use can be easily investigated and it would be quite possible to undertake the following piece of primary research within your own local area.</a:t>
            </a:r>
            <a:endParaRPr lang="en-US" sz="1900" dirty="0" smtClean="0"/>
          </a:p>
        </p:txBody>
      </p:sp>
    </p:spTree>
    <p:extLst>
      <p:ext uri="{BB962C8B-B14F-4D97-AF65-F5344CB8AC3E}">
        <p14:creationId xmlns:p14="http://schemas.microsoft.com/office/powerpoint/2010/main" val="7717595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5" name="Rounded Rectangle 4"/>
          <p:cNvSpPr/>
          <p:nvPr/>
        </p:nvSpPr>
        <p:spPr>
          <a:xfrm>
            <a:off x="165110" y="1124744"/>
            <a:ext cx="8727370" cy="5544616"/>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rgbClr val="C00000"/>
                </a:solidFill>
                <a:latin typeface="Arial" panose="020B0604020202020204" pitchFamily="34" charset="0"/>
                <a:cs typeface="Arial" panose="020B0604020202020204" pitchFamily="34" charset="0"/>
              </a:rPr>
              <a:t>Activity 3</a:t>
            </a:r>
            <a:endParaRPr lang="en-US" sz="1400" b="1" dirty="0">
              <a:solidFill>
                <a:srgbClr val="C00000"/>
              </a:solidFill>
              <a:latin typeface="Arial" panose="020B0604020202020204" pitchFamily="34" charset="0"/>
              <a:cs typeface="Arial" panose="020B0604020202020204" pitchFamily="34" charset="0"/>
            </a:endParaRPr>
          </a:p>
          <a:p>
            <a:r>
              <a:rPr lang="en-US" sz="1400" dirty="0">
                <a:solidFill>
                  <a:schemeClr val="tx1"/>
                </a:solidFill>
                <a:latin typeface="Arial" panose="020B0604020202020204" pitchFamily="34" charset="0"/>
                <a:cs typeface="Arial" panose="020B0604020202020204" pitchFamily="34" charset="0"/>
              </a:rPr>
              <a:t>Land Use Survey to assess the degree of multiple use within a chosen destination</a:t>
            </a:r>
          </a:p>
          <a:p>
            <a:pPr marL="285750" indent="-285750">
              <a:buClr>
                <a:srgbClr val="C00000"/>
              </a:buClr>
              <a:buFont typeface="+mj-lt"/>
              <a:buAutoNum type="arabicPeriod"/>
            </a:pPr>
            <a:r>
              <a:rPr lang="en-US" sz="1400" dirty="0" smtClean="0">
                <a:solidFill>
                  <a:schemeClr val="tx1"/>
                </a:solidFill>
                <a:latin typeface="Arial" panose="020B0604020202020204" pitchFamily="34" charset="0"/>
                <a:cs typeface="Arial" panose="020B0604020202020204" pitchFamily="34" charset="0"/>
              </a:rPr>
              <a:t>Obtain </a:t>
            </a:r>
            <a:r>
              <a:rPr lang="en-US" sz="1400" dirty="0">
                <a:solidFill>
                  <a:schemeClr val="tx1"/>
                </a:solidFill>
                <a:latin typeface="Arial" panose="020B0604020202020204" pitchFamily="34" charset="0"/>
                <a:cs typeface="Arial" panose="020B0604020202020204" pitchFamily="34" charset="0"/>
              </a:rPr>
              <a:t>a map or plan that shows the location of each building or unit of land use within a clearly defined study area.</a:t>
            </a:r>
          </a:p>
          <a:p>
            <a:pPr marL="285750" indent="-285750">
              <a:buClr>
                <a:srgbClr val="C00000"/>
              </a:buClr>
              <a:buFont typeface="+mj-lt"/>
              <a:buAutoNum type="arabicPeriod"/>
            </a:pPr>
            <a:r>
              <a:rPr lang="en-US" sz="1400" dirty="0" smtClean="0">
                <a:solidFill>
                  <a:schemeClr val="tx1"/>
                </a:solidFill>
                <a:latin typeface="Arial" panose="020B0604020202020204" pitchFamily="34" charset="0"/>
                <a:cs typeface="Arial" panose="020B0604020202020204" pitchFamily="34" charset="0"/>
              </a:rPr>
              <a:t>Walk </a:t>
            </a:r>
            <a:r>
              <a:rPr lang="en-US" sz="1400" dirty="0">
                <a:solidFill>
                  <a:schemeClr val="tx1"/>
                </a:solidFill>
                <a:latin typeface="Arial" panose="020B0604020202020204" pitchFamily="34" charset="0"/>
                <a:cs typeface="Arial" panose="020B0604020202020204" pitchFamily="34" charset="0"/>
              </a:rPr>
              <a:t>past each building or unit shown on your map/plan and record the type of land use.</a:t>
            </a:r>
          </a:p>
          <a:p>
            <a:pPr marL="285750" indent="-285750">
              <a:buClr>
                <a:srgbClr val="C00000"/>
              </a:buClr>
              <a:buFont typeface="+mj-lt"/>
              <a:buAutoNum type="arabicPeriod"/>
            </a:pPr>
            <a:r>
              <a:rPr lang="en-US" sz="1400" dirty="0" smtClean="0">
                <a:solidFill>
                  <a:schemeClr val="tx1"/>
                </a:solidFill>
                <a:latin typeface="Arial" panose="020B0604020202020204" pitchFamily="34" charset="0"/>
                <a:cs typeface="Arial" panose="020B0604020202020204" pitchFamily="34" charset="0"/>
              </a:rPr>
              <a:t>Once </a:t>
            </a:r>
            <a:r>
              <a:rPr lang="en-US" sz="1400" dirty="0">
                <a:solidFill>
                  <a:schemeClr val="tx1"/>
                </a:solidFill>
                <a:latin typeface="Arial" panose="020B0604020202020204" pitchFamily="34" charset="0"/>
                <a:cs typeface="Arial" panose="020B0604020202020204" pitchFamily="34" charset="0"/>
              </a:rPr>
              <a:t>each location has been visited you can then place each building/unit into one of the following suggested categories:</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Tourist </a:t>
            </a:r>
            <a:r>
              <a:rPr lang="en-US" sz="1400" dirty="0">
                <a:solidFill>
                  <a:schemeClr val="tx1"/>
                </a:solidFill>
                <a:latin typeface="Arial" panose="020B0604020202020204" pitchFamily="34" charset="0"/>
                <a:cs typeface="Arial" panose="020B0604020202020204" pitchFamily="34" charset="0"/>
              </a:rPr>
              <a:t>attraction (example museum, gallery)</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Retail </a:t>
            </a:r>
            <a:r>
              <a:rPr lang="en-US" sz="1400" dirty="0">
                <a:solidFill>
                  <a:schemeClr val="tx1"/>
                </a:solidFill>
                <a:latin typeface="Arial" panose="020B0604020202020204" pitchFamily="34" charset="0"/>
                <a:cs typeface="Arial" panose="020B0604020202020204" pitchFamily="34" charset="0"/>
              </a:rPr>
              <a:t>(all the shops)</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Offices</a:t>
            </a:r>
            <a:endParaRPr lang="en-US" sz="1400" dirty="0">
              <a:solidFill>
                <a:schemeClr val="tx1"/>
              </a:solidFill>
              <a:latin typeface="Arial" panose="020B0604020202020204" pitchFamily="34" charset="0"/>
              <a:cs typeface="Arial" panose="020B0604020202020204" pitchFamily="34" charset="0"/>
            </a:endParaRP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Services </a:t>
            </a:r>
            <a:r>
              <a:rPr lang="en-US" sz="1400" dirty="0">
                <a:solidFill>
                  <a:schemeClr val="tx1"/>
                </a:solidFill>
                <a:latin typeface="Arial" panose="020B0604020202020204" pitchFamily="34" charset="0"/>
                <a:cs typeface="Arial" panose="020B0604020202020204" pitchFamily="34" charset="0"/>
              </a:rPr>
              <a:t>(example restaurants, bars, cafes)</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Other </a:t>
            </a:r>
            <a:r>
              <a:rPr lang="en-US" sz="1400" dirty="0">
                <a:solidFill>
                  <a:schemeClr val="tx1"/>
                </a:solidFill>
                <a:latin typeface="Arial" panose="020B0604020202020204" pitchFamily="34" charset="0"/>
                <a:cs typeface="Arial" panose="020B0604020202020204" pitchFamily="34" charset="0"/>
              </a:rPr>
              <a:t>(example residential property)</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Vacant</a:t>
            </a:r>
            <a:endParaRPr lang="en-US" sz="1400" dirty="0">
              <a:solidFill>
                <a:schemeClr val="tx1"/>
              </a:solidFill>
              <a:latin typeface="Arial" panose="020B0604020202020204" pitchFamily="34" charset="0"/>
              <a:cs typeface="Arial" panose="020B0604020202020204" pitchFamily="34" charset="0"/>
            </a:endParaRPr>
          </a:p>
          <a:p>
            <a:pPr marL="285750" indent="-285750">
              <a:buClr>
                <a:srgbClr val="C00000"/>
              </a:buClr>
              <a:buFont typeface="+mj-lt"/>
              <a:buAutoNum type="arabicPeriod" startAt="4"/>
            </a:pPr>
            <a:r>
              <a:rPr lang="en-US" sz="1400" dirty="0" smtClean="0">
                <a:solidFill>
                  <a:schemeClr val="tx1"/>
                </a:solidFill>
                <a:latin typeface="Arial" panose="020B0604020202020204" pitchFamily="34" charset="0"/>
                <a:cs typeface="Arial" panose="020B0604020202020204" pitchFamily="34" charset="0"/>
              </a:rPr>
              <a:t>You </a:t>
            </a:r>
            <a:r>
              <a:rPr lang="en-US" sz="1400" dirty="0">
                <a:solidFill>
                  <a:schemeClr val="tx1"/>
                </a:solidFill>
                <a:latin typeface="Arial" panose="020B0604020202020204" pitchFamily="34" charset="0"/>
                <a:cs typeface="Arial" panose="020B0604020202020204" pitchFamily="34" charset="0"/>
              </a:rPr>
              <a:t>can then give each category a colour and colour code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your </a:t>
            </a:r>
            <a:r>
              <a:rPr lang="en-US" sz="1400" dirty="0">
                <a:solidFill>
                  <a:schemeClr val="tx1"/>
                </a:solidFill>
                <a:latin typeface="Arial" panose="020B0604020202020204" pitchFamily="34" charset="0"/>
                <a:cs typeface="Arial" panose="020B0604020202020204" pitchFamily="34" charset="0"/>
              </a:rPr>
              <a:t>map/plan to show the current variations in land use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within </a:t>
            </a:r>
            <a:r>
              <a:rPr lang="en-US" sz="1400" dirty="0">
                <a:solidFill>
                  <a:schemeClr val="tx1"/>
                </a:solidFill>
                <a:latin typeface="Arial" panose="020B0604020202020204" pitchFamily="34" charset="0"/>
                <a:cs typeface="Arial" panose="020B0604020202020204" pitchFamily="34" charset="0"/>
              </a:rPr>
              <a:t>your study area.</a:t>
            </a:r>
          </a:p>
          <a:p>
            <a:pPr marL="285750" indent="-285750">
              <a:buClr>
                <a:srgbClr val="C00000"/>
              </a:buClr>
              <a:buFont typeface="+mj-lt"/>
              <a:buAutoNum type="arabicPeriod" startAt="4"/>
            </a:pPr>
            <a:r>
              <a:rPr lang="en-US" sz="1400" dirty="0" smtClean="0">
                <a:solidFill>
                  <a:schemeClr val="tx1"/>
                </a:solidFill>
                <a:latin typeface="Arial" panose="020B0604020202020204" pitchFamily="34" charset="0"/>
                <a:cs typeface="Arial" panose="020B0604020202020204" pitchFamily="34" charset="0"/>
              </a:rPr>
              <a:t>You </a:t>
            </a:r>
            <a:r>
              <a:rPr lang="en-US" sz="1400" dirty="0">
                <a:solidFill>
                  <a:schemeClr val="tx1"/>
                </a:solidFill>
                <a:latin typeface="Arial" panose="020B0604020202020204" pitchFamily="34" charset="0"/>
                <a:cs typeface="Arial" panose="020B0604020202020204" pitchFamily="34" charset="0"/>
              </a:rPr>
              <a:t>can then undertake some simple analysis. For example,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if </a:t>
            </a:r>
            <a:r>
              <a:rPr lang="en-US" sz="1400" dirty="0">
                <a:solidFill>
                  <a:schemeClr val="tx1"/>
                </a:solidFill>
                <a:latin typeface="Arial" panose="020B0604020202020204" pitchFamily="34" charset="0"/>
                <a:cs typeface="Arial" panose="020B0604020202020204" pitchFamily="34" charset="0"/>
              </a:rPr>
              <a:t>there were 55 different buildings or units within your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chosen </a:t>
            </a:r>
            <a:r>
              <a:rPr lang="en-US" sz="1400" dirty="0">
                <a:solidFill>
                  <a:schemeClr val="tx1"/>
                </a:solidFill>
                <a:latin typeface="Arial" panose="020B0604020202020204" pitchFamily="34" charset="0"/>
                <a:cs typeface="Arial" panose="020B0604020202020204" pitchFamily="34" charset="0"/>
              </a:rPr>
              <a:t>study area, you might have found that the following </a:t>
            </a:r>
            <a:r>
              <a:rPr lang="en-US" sz="1400" dirty="0" smtClean="0">
                <a:solidFill>
                  <a:schemeClr val="tx1"/>
                </a:solidFill>
                <a:latin typeface="Arial" panose="020B0604020202020204" pitchFamily="34" charset="0"/>
                <a:cs typeface="Arial" panose="020B0604020202020204" pitchFamily="34" charset="0"/>
              </a:rPr>
              <a:t/>
            </a:r>
            <a:br>
              <a:rPr lang="en-US" sz="1400" dirty="0" smtClean="0">
                <a:solidFill>
                  <a:schemeClr val="tx1"/>
                </a:solidFill>
                <a:latin typeface="Arial" panose="020B0604020202020204" pitchFamily="34" charset="0"/>
                <a:cs typeface="Arial" panose="020B0604020202020204" pitchFamily="34" charset="0"/>
              </a:rPr>
            </a:br>
            <a:r>
              <a:rPr lang="en-US" sz="1400" dirty="0" smtClean="0">
                <a:solidFill>
                  <a:schemeClr val="tx1"/>
                </a:solidFill>
                <a:latin typeface="Arial" panose="020B0604020202020204" pitchFamily="34" charset="0"/>
                <a:cs typeface="Arial" panose="020B0604020202020204" pitchFamily="34" charset="0"/>
              </a:rPr>
              <a:t>totals </a:t>
            </a:r>
            <a:r>
              <a:rPr lang="en-US" sz="1400" dirty="0">
                <a:solidFill>
                  <a:schemeClr val="tx1"/>
                </a:solidFill>
                <a:latin typeface="Arial" panose="020B0604020202020204" pitchFamily="34" charset="0"/>
                <a:cs typeface="Arial" panose="020B0604020202020204" pitchFamily="34" charset="0"/>
              </a:rPr>
              <a:t>applied:</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Tourist </a:t>
            </a:r>
            <a:r>
              <a:rPr lang="en-US" sz="1400" dirty="0">
                <a:solidFill>
                  <a:schemeClr val="tx1"/>
                </a:solidFill>
                <a:latin typeface="Arial" panose="020B0604020202020204" pitchFamily="34" charset="0"/>
                <a:cs typeface="Arial" panose="020B0604020202020204" pitchFamily="34" charset="0"/>
              </a:rPr>
              <a:t>attractions = </a:t>
            </a:r>
            <a:r>
              <a:rPr lang="en-US" sz="1400" dirty="0" smtClean="0">
                <a:solidFill>
                  <a:schemeClr val="tx1"/>
                </a:solidFill>
                <a:latin typeface="Arial" panose="020B0604020202020204" pitchFamily="34" charset="0"/>
                <a:cs typeface="Arial" panose="020B0604020202020204" pitchFamily="34" charset="0"/>
              </a:rPr>
              <a:t>8	</a:t>
            </a:r>
            <a:r>
              <a:rPr lang="en-US" sz="1400" dirty="0">
                <a:solidFill>
                  <a:schemeClr val="tx1"/>
                </a:solidFill>
                <a:latin typeface="Arial" panose="020B0604020202020204" pitchFamily="34" charset="0"/>
                <a:cs typeface="Arial" panose="020B0604020202020204" pitchFamily="34" charset="0"/>
              </a:rPr>
              <a:t>Offices = </a:t>
            </a:r>
            <a:r>
              <a:rPr lang="en-US" sz="1400" dirty="0" smtClean="0">
                <a:solidFill>
                  <a:schemeClr val="tx1"/>
                </a:solidFill>
                <a:latin typeface="Arial" panose="020B0604020202020204" pitchFamily="34" charset="0"/>
                <a:cs typeface="Arial" panose="020B0604020202020204" pitchFamily="34" charset="0"/>
              </a:rPr>
              <a:t>2</a:t>
            </a:r>
            <a:endParaRPr lang="en-US" sz="1400" dirty="0">
              <a:solidFill>
                <a:schemeClr val="tx1"/>
              </a:solidFill>
              <a:latin typeface="Arial" panose="020B0604020202020204" pitchFamily="34" charset="0"/>
              <a:cs typeface="Arial" panose="020B0604020202020204" pitchFamily="34" charset="0"/>
            </a:endParaRP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Retail </a:t>
            </a:r>
            <a:r>
              <a:rPr lang="en-US" sz="1400" dirty="0">
                <a:solidFill>
                  <a:schemeClr val="tx1"/>
                </a:solidFill>
                <a:latin typeface="Arial" panose="020B0604020202020204" pitchFamily="34" charset="0"/>
                <a:cs typeface="Arial" panose="020B0604020202020204" pitchFamily="34" charset="0"/>
              </a:rPr>
              <a:t>= </a:t>
            </a:r>
            <a:r>
              <a:rPr lang="en-US" sz="1400" dirty="0" smtClean="0">
                <a:solidFill>
                  <a:schemeClr val="tx1"/>
                </a:solidFill>
                <a:latin typeface="Arial" panose="020B0604020202020204" pitchFamily="34" charset="0"/>
                <a:cs typeface="Arial" panose="020B0604020202020204" pitchFamily="34" charset="0"/>
              </a:rPr>
              <a:t>14		Services </a:t>
            </a:r>
            <a:r>
              <a:rPr lang="en-US" sz="1400" dirty="0">
                <a:solidFill>
                  <a:schemeClr val="tx1"/>
                </a:solidFill>
                <a:latin typeface="Arial" panose="020B0604020202020204" pitchFamily="34" charset="0"/>
                <a:cs typeface="Arial" panose="020B0604020202020204" pitchFamily="34" charset="0"/>
              </a:rPr>
              <a:t>= 20</a:t>
            </a:r>
          </a:p>
          <a:p>
            <a:pPr marL="685800" indent="-342900">
              <a:buClr>
                <a:srgbClr val="C00000"/>
              </a:buClr>
              <a:buFont typeface="Wingdings" panose="05000000000000000000" pitchFamily="2" charset="2"/>
              <a:buChar char="§"/>
            </a:pPr>
            <a:r>
              <a:rPr lang="en-US" sz="1400" dirty="0" smtClean="0">
                <a:solidFill>
                  <a:schemeClr val="tx1"/>
                </a:solidFill>
                <a:latin typeface="Arial" panose="020B0604020202020204" pitchFamily="34" charset="0"/>
                <a:cs typeface="Arial" panose="020B0604020202020204" pitchFamily="34" charset="0"/>
              </a:rPr>
              <a:t>Other </a:t>
            </a:r>
            <a:r>
              <a:rPr lang="en-US" sz="1400" dirty="0">
                <a:solidFill>
                  <a:schemeClr val="tx1"/>
                </a:solidFill>
                <a:latin typeface="Arial" panose="020B0604020202020204" pitchFamily="34" charset="0"/>
                <a:cs typeface="Arial" panose="020B0604020202020204" pitchFamily="34" charset="0"/>
              </a:rPr>
              <a:t>= </a:t>
            </a:r>
            <a:r>
              <a:rPr lang="en-US" sz="1400" dirty="0" smtClean="0">
                <a:solidFill>
                  <a:schemeClr val="tx1"/>
                </a:solidFill>
                <a:latin typeface="Arial" panose="020B0604020202020204" pitchFamily="34" charset="0"/>
                <a:cs typeface="Arial" panose="020B0604020202020204" pitchFamily="34" charset="0"/>
              </a:rPr>
              <a:t>5		Vacant </a:t>
            </a:r>
            <a:r>
              <a:rPr lang="en-US" sz="1400" dirty="0">
                <a:solidFill>
                  <a:schemeClr val="tx1"/>
                </a:solidFill>
                <a:latin typeface="Arial" panose="020B0604020202020204" pitchFamily="34" charset="0"/>
                <a:cs typeface="Arial" panose="020B0604020202020204" pitchFamily="34" charset="0"/>
              </a:rPr>
              <a:t>= 6</a:t>
            </a:r>
          </a:p>
          <a:p>
            <a:pPr marL="285750" indent="-285750">
              <a:buClr>
                <a:srgbClr val="C00000"/>
              </a:buClr>
              <a:buFont typeface="+mj-lt"/>
              <a:buAutoNum type="arabicPeriod" startAt="6"/>
            </a:pPr>
            <a:r>
              <a:rPr lang="en-US" sz="1400" dirty="0" smtClean="0">
                <a:solidFill>
                  <a:schemeClr val="tx1"/>
                </a:solidFill>
                <a:latin typeface="Arial" panose="020B0604020202020204" pitchFamily="34" charset="0"/>
                <a:cs typeface="Arial" panose="020B0604020202020204" pitchFamily="34" charset="0"/>
              </a:rPr>
              <a:t>You </a:t>
            </a:r>
            <a:r>
              <a:rPr lang="en-US" sz="1400" dirty="0">
                <a:solidFill>
                  <a:schemeClr val="tx1"/>
                </a:solidFill>
                <a:latin typeface="Arial" panose="020B0604020202020204" pitchFamily="34" charset="0"/>
                <a:cs typeface="Arial" panose="020B0604020202020204" pitchFamily="34" charset="0"/>
              </a:rPr>
              <a:t>could then present this information in a pie chart as shown </a:t>
            </a:r>
            <a:r>
              <a:rPr lang="en-US" sz="1400" dirty="0" smtClean="0">
                <a:solidFill>
                  <a:schemeClr val="tx1"/>
                </a:solidFill>
                <a:latin typeface="Arial" panose="020B0604020202020204" pitchFamily="34" charset="0"/>
                <a:cs typeface="Arial" panose="020B0604020202020204" pitchFamily="34" charset="0"/>
              </a:rPr>
              <a:t>above:</a:t>
            </a:r>
          </a:p>
          <a:p>
            <a:pPr>
              <a:buClr>
                <a:srgbClr val="C00000"/>
              </a:buClr>
            </a:pPr>
            <a:r>
              <a:rPr lang="en-US" sz="1400" dirty="0">
                <a:solidFill>
                  <a:schemeClr val="tx1"/>
                </a:solidFill>
                <a:latin typeface="Arial" panose="020B0604020202020204" pitchFamily="34" charset="0"/>
                <a:cs typeface="Arial" panose="020B0604020202020204" pitchFamily="34" charset="0"/>
              </a:rPr>
              <a:t>You would now have clear evidence to support the view that your study area was in fact a multiple use destination.</a:t>
            </a:r>
          </a:p>
        </p:txBody>
      </p:sp>
      <p:graphicFrame>
        <p:nvGraphicFramePr>
          <p:cNvPr id="9" name="Chart 8"/>
          <p:cNvGraphicFramePr>
            <a:graphicFrameLocks/>
          </p:cNvGraphicFramePr>
          <p:nvPr>
            <p:extLst>
              <p:ext uri="{D42A27DB-BD31-4B8C-83A1-F6EECF244321}">
                <p14:modId xmlns:p14="http://schemas.microsoft.com/office/powerpoint/2010/main" val="4056759339"/>
              </p:ext>
            </p:extLst>
          </p:nvPr>
        </p:nvGraphicFramePr>
        <p:xfrm>
          <a:off x="5436096" y="3182342"/>
          <a:ext cx="3365596" cy="2766938"/>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8" descr="Image result for vector paper cli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664711">
            <a:off x="8174736" y="3112887"/>
            <a:ext cx="961822" cy="722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23761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3139321"/>
          </a:xfrm>
          <a:prstGeom prst="rect">
            <a:avLst/>
          </a:prstGeom>
        </p:spPr>
        <p:txBody>
          <a:bodyPr wrap="square">
            <a:spAutoFit/>
          </a:bodyPr>
          <a:lstStyle/>
          <a:p>
            <a:pPr>
              <a:buClr>
                <a:srgbClr val="C00000"/>
              </a:buClr>
              <a:buSzPct val="80000"/>
            </a:pPr>
            <a:r>
              <a:rPr lang="en-US" b="1" dirty="0">
                <a:solidFill>
                  <a:srgbClr val="C00000"/>
                </a:solidFill>
              </a:rPr>
              <a:t>The nature of destinations</a:t>
            </a:r>
          </a:p>
          <a:p>
            <a:pPr marL="400050" indent="-400050">
              <a:buClr>
                <a:srgbClr val="C00000"/>
              </a:buClr>
              <a:buSzPct val="80000"/>
              <a:buFont typeface="Arial" panose="020B0604020202020204" pitchFamily="34" charset="0"/>
              <a:buChar char="►"/>
            </a:pPr>
            <a:r>
              <a:rPr lang="en-US" dirty="0"/>
              <a:t>A persons choice of travel destination is influenced by many factors, some of which are clearly related to a persons socio-economic status. However, their final destination choice and particular travel arrangements are subject to a complex set of inter-relationships. </a:t>
            </a:r>
            <a:endParaRPr lang="en-US" dirty="0" smtClean="0"/>
          </a:p>
          <a:p>
            <a:pPr marL="400050" indent="-400050">
              <a:buClr>
                <a:srgbClr val="C00000"/>
              </a:buClr>
              <a:buSzPct val="80000"/>
              <a:buFont typeface="Arial" panose="020B0604020202020204" pitchFamily="34" charset="0"/>
              <a:buChar char="►"/>
            </a:pPr>
            <a:r>
              <a:rPr lang="en-US" dirty="0" smtClean="0"/>
              <a:t>Each </a:t>
            </a:r>
            <a:r>
              <a:rPr lang="en-US" dirty="0"/>
              <a:t>international </a:t>
            </a:r>
            <a:r>
              <a:rPr lang="en-US" dirty="0" err="1"/>
              <a:t>traveller</a:t>
            </a:r>
            <a:r>
              <a:rPr lang="en-US" dirty="0"/>
              <a:t> has certain constraints that effectively limits their ability to choose from the full range of alternatives that are currently available to the international travelling public. </a:t>
            </a:r>
            <a:endParaRPr lang="en-US" dirty="0" smtClean="0"/>
          </a:p>
          <a:p>
            <a:pPr marL="400050" indent="-400050">
              <a:buClr>
                <a:srgbClr val="C00000"/>
              </a:buClr>
              <a:buSzPct val="80000"/>
              <a:buFont typeface="Arial" panose="020B0604020202020204" pitchFamily="34" charset="0"/>
              <a:buChar char="►"/>
            </a:pPr>
            <a:r>
              <a:rPr lang="en-US" dirty="0" smtClean="0"/>
              <a:t>Furthermore</a:t>
            </a:r>
            <a:r>
              <a:rPr lang="en-US" dirty="0"/>
              <a:t>, given the nature of these constraints, most people will act as </a:t>
            </a:r>
            <a:r>
              <a:rPr lang="en-US" b="1" dirty="0" err="1">
                <a:solidFill>
                  <a:srgbClr val="FF0000"/>
                </a:solidFill>
              </a:rPr>
              <a:t>satisficers</a:t>
            </a:r>
            <a:r>
              <a:rPr lang="en-US" dirty="0"/>
              <a:t>’ rather than ‘</a:t>
            </a:r>
            <a:r>
              <a:rPr lang="en-US" b="1" dirty="0" err="1">
                <a:solidFill>
                  <a:srgbClr val="FF0000"/>
                </a:solidFill>
              </a:rPr>
              <a:t>optimisers</a:t>
            </a:r>
            <a:r>
              <a:rPr lang="en-US" dirty="0"/>
              <a:t>’ and select the destination package that best fits their personal circumstances, needs and wants.</a:t>
            </a:r>
            <a:endParaRPr lang="en-US" dirty="0" smtClean="0"/>
          </a:p>
        </p:txBody>
      </p:sp>
      <p:sp>
        <p:nvSpPr>
          <p:cNvPr id="3" name="Rounded Rectangle 2"/>
          <p:cNvSpPr/>
          <p:nvPr/>
        </p:nvSpPr>
        <p:spPr>
          <a:xfrm>
            <a:off x="165110" y="4264065"/>
            <a:ext cx="8727370" cy="2405295"/>
          </a:xfrm>
          <a:prstGeom prst="roundRect">
            <a:avLst>
              <a:gd name="adj" fmla="val 10505"/>
            </a:avLst>
          </a:prstGeom>
          <a:solidFill>
            <a:srgbClr val="F6B0F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Arial" panose="020B0604020202020204" pitchFamily="34" charset="0"/>
                <a:cs typeface="Arial" panose="020B0604020202020204" pitchFamily="34" charset="0"/>
              </a:rPr>
              <a:t>Key </a:t>
            </a:r>
            <a:r>
              <a:rPr lang="en-US" b="1" dirty="0">
                <a:solidFill>
                  <a:schemeClr val="tx1"/>
                </a:solidFill>
                <a:latin typeface="Arial" panose="020B0604020202020204" pitchFamily="34" charset="0"/>
                <a:cs typeface="Arial" panose="020B0604020202020204" pitchFamily="34" charset="0"/>
              </a:rPr>
              <a:t>influences on the decision-making process include:</a:t>
            </a:r>
          </a:p>
          <a:p>
            <a:pPr marL="285750" indent="-285750">
              <a:buFont typeface="Arial" panose="020B0604020202020204" pitchFamily="34" charset="0"/>
              <a:buChar char="•"/>
            </a:pPr>
            <a:r>
              <a:rPr lang="en-US" b="1" dirty="0" smtClean="0">
                <a:solidFill>
                  <a:schemeClr val="tx1"/>
                </a:solidFill>
                <a:latin typeface="Arial" panose="020B0604020202020204" pitchFamily="34" charset="0"/>
                <a:cs typeface="Arial" panose="020B0604020202020204" pitchFamily="34" charset="0"/>
              </a:rPr>
              <a:t>General </a:t>
            </a:r>
            <a:r>
              <a:rPr lang="en-US" b="1" dirty="0">
                <a:solidFill>
                  <a:schemeClr val="tx1"/>
                </a:solidFill>
                <a:latin typeface="Arial" panose="020B0604020202020204" pitchFamily="34" charset="0"/>
                <a:cs typeface="Arial" panose="020B0604020202020204" pitchFamily="34" charset="0"/>
              </a:rPr>
              <a:t>influences on destination awareness </a:t>
            </a:r>
            <a:r>
              <a:rPr lang="en-US" dirty="0">
                <a:solidFill>
                  <a:schemeClr val="tx1"/>
                </a:solidFill>
                <a:latin typeface="Arial" panose="020B0604020202020204" pitchFamily="34" charset="0"/>
                <a:cs typeface="Arial" panose="020B0604020202020204" pitchFamily="34" charset="0"/>
              </a:rPr>
              <a:t>such as: past family holidays; friends, family and colleagues; TV and films; mass media; brochures, advertisements and promotions; school/college and work-related trips.</a:t>
            </a:r>
          </a:p>
          <a:p>
            <a:pPr marL="285750" indent="-285750">
              <a:buFont typeface="Arial" panose="020B0604020202020204" pitchFamily="34" charset="0"/>
              <a:buChar char="•"/>
            </a:pPr>
            <a:r>
              <a:rPr lang="en-US" b="1" dirty="0" smtClean="0">
                <a:solidFill>
                  <a:schemeClr val="tx1"/>
                </a:solidFill>
                <a:latin typeface="Arial" panose="020B0604020202020204" pitchFamily="34" charset="0"/>
                <a:cs typeface="Arial" panose="020B0604020202020204" pitchFamily="34" charset="0"/>
              </a:rPr>
              <a:t>Factors </a:t>
            </a:r>
            <a:r>
              <a:rPr lang="en-US" b="1" dirty="0">
                <a:solidFill>
                  <a:schemeClr val="tx1"/>
                </a:solidFill>
                <a:latin typeface="Arial" panose="020B0604020202020204" pitchFamily="34" charset="0"/>
                <a:cs typeface="Arial" panose="020B0604020202020204" pitchFamily="34" charset="0"/>
              </a:rPr>
              <a:t>limiting destination </a:t>
            </a:r>
            <a:r>
              <a:rPr lang="en-US" dirty="0">
                <a:solidFill>
                  <a:schemeClr val="tx1"/>
                </a:solidFill>
                <a:latin typeface="Arial" panose="020B0604020202020204" pitchFamily="34" charset="0"/>
                <a:cs typeface="Arial" panose="020B0604020202020204" pitchFamily="34" charset="0"/>
              </a:rPr>
              <a:t>choice such as: amount of disposable income; employment status; size of household and number of children; number of trips taken last year; amount of free time; age and health status; cost of transport in terms of time and money; personal preferences, needs and wants.</a:t>
            </a:r>
          </a:p>
        </p:txBody>
      </p:sp>
    </p:spTree>
    <p:extLst>
      <p:ext uri="{BB962C8B-B14F-4D97-AF65-F5344CB8AC3E}">
        <p14:creationId xmlns:p14="http://schemas.microsoft.com/office/powerpoint/2010/main" val="3793591257"/>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5991066" cy="5647700"/>
          </a:xfrm>
          <a:prstGeom prst="rect">
            <a:avLst/>
          </a:prstGeom>
        </p:spPr>
        <p:txBody>
          <a:bodyPr wrap="square">
            <a:spAutoFit/>
          </a:bodyPr>
          <a:lstStyle/>
          <a:p>
            <a:pPr marL="342900" indent="-342900">
              <a:buClr>
                <a:srgbClr val="C00000"/>
              </a:buClr>
              <a:buSzPct val="80000"/>
            </a:pPr>
            <a:r>
              <a:rPr lang="en-US" sz="1900" b="1" dirty="0">
                <a:solidFill>
                  <a:srgbClr val="C00000"/>
                </a:solidFill>
              </a:rPr>
              <a:t>The nature of destinations</a:t>
            </a:r>
          </a:p>
          <a:p>
            <a:pPr marL="342900" indent="-342900">
              <a:buClr>
                <a:srgbClr val="C00000"/>
              </a:buClr>
              <a:buSzPct val="80000"/>
              <a:buFont typeface="Arial" panose="020B0604020202020204" pitchFamily="34" charset="0"/>
              <a:buChar char="►"/>
            </a:pPr>
            <a:r>
              <a:rPr lang="en-US" sz="1900" dirty="0"/>
              <a:t>You should now be able to appreciate that people make travel choices having been influenced by many factors.</a:t>
            </a:r>
          </a:p>
          <a:p>
            <a:pPr marL="342900" indent="-342900">
              <a:buClr>
                <a:srgbClr val="C00000"/>
              </a:buClr>
              <a:buSzPct val="80000"/>
              <a:buFont typeface="Arial" panose="020B0604020202020204" pitchFamily="34" charset="0"/>
              <a:buChar char="►"/>
            </a:pPr>
            <a:r>
              <a:rPr lang="en-US" sz="1900" dirty="0"/>
              <a:t>One important aspect to bear in mind is the idea of a cultural appraisal whereby an individual’s final choice of destination is strongly influenced by the values and attitudes that they are exposed to. </a:t>
            </a:r>
            <a:endParaRPr lang="en-US" sz="1900" dirty="0" smtClean="0"/>
          </a:p>
          <a:p>
            <a:pPr marL="342900" indent="-342900">
              <a:buClr>
                <a:srgbClr val="C00000"/>
              </a:buClr>
              <a:buSzPct val="80000"/>
              <a:buFont typeface="Arial" panose="020B0604020202020204" pitchFamily="34" charset="0"/>
              <a:buChar char="►"/>
            </a:pPr>
            <a:r>
              <a:rPr lang="en-US" sz="1900" dirty="0" smtClean="0"/>
              <a:t>Therefore</a:t>
            </a:r>
            <a:r>
              <a:rPr lang="en-US" sz="1900" dirty="0"/>
              <a:t>, many individuals are likely to be influenced by what is currently being covered by the press and mass media and this can result in destinations falling in and out of fashion. </a:t>
            </a:r>
            <a:endParaRPr lang="en-US" sz="1900" dirty="0" smtClean="0"/>
          </a:p>
          <a:p>
            <a:pPr marL="342900" indent="-342900">
              <a:buClr>
                <a:srgbClr val="C00000"/>
              </a:buClr>
              <a:buSzPct val="80000"/>
              <a:buFont typeface="Arial" panose="020B0604020202020204" pitchFamily="34" charset="0"/>
              <a:buChar char="►"/>
            </a:pPr>
            <a:r>
              <a:rPr lang="en-US" sz="1900" dirty="0" smtClean="0"/>
              <a:t>For </a:t>
            </a:r>
            <a:r>
              <a:rPr lang="en-US" sz="1900" dirty="0"/>
              <a:t>example, Dubai has managed to create a variety of new developments that has caught the attention of the world’s travel press and the constant stream of new innovations keeps the destination in the news. We shall look at some aspects of Dubai’s enduring tourist appeal later in the chapter.</a:t>
            </a:r>
            <a:endParaRPr lang="en-US" sz="1900" dirty="0" smtClean="0"/>
          </a:p>
        </p:txBody>
      </p:sp>
      <p:pic>
        <p:nvPicPr>
          <p:cNvPr id="48130" name="Picture 2" descr="Image result for duba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1184709"/>
            <a:ext cx="2766101" cy="1452203"/>
          </a:xfrm>
          <a:prstGeom prst="rect">
            <a:avLst/>
          </a:prstGeom>
          <a:noFill/>
          <a:extLst>
            <a:ext uri="{909E8E84-426E-40DD-AFC4-6F175D3DCCD1}">
              <a14:hiddenFill xmlns:a14="http://schemas.microsoft.com/office/drawing/2010/main">
                <a:solidFill>
                  <a:srgbClr val="FFFFFF"/>
                </a:solidFill>
              </a14:hiddenFill>
            </a:ext>
          </a:extLst>
        </p:spPr>
      </p:pic>
      <p:pic>
        <p:nvPicPr>
          <p:cNvPr id="48132" name="Picture 4" descr="Image result for duba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5" y="2708920"/>
            <a:ext cx="2732515" cy="1434570"/>
          </a:xfrm>
          <a:prstGeom prst="rect">
            <a:avLst/>
          </a:prstGeom>
          <a:noFill/>
          <a:extLst>
            <a:ext uri="{909E8E84-426E-40DD-AFC4-6F175D3DCCD1}">
              <a14:hiddenFill xmlns:a14="http://schemas.microsoft.com/office/drawing/2010/main">
                <a:solidFill>
                  <a:srgbClr val="FFFFFF"/>
                </a:solidFill>
              </a14:hiddenFill>
            </a:ext>
          </a:extLst>
        </p:spPr>
      </p:pic>
      <p:pic>
        <p:nvPicPr>
          <p:cNvPr id="48134" name="Picture 6" descr="Image result for duba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56174" y="4221089"/>
            <a:ext cx="2732515" cy="18002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7" action="ppaction://hlinkfile"/>
          </p:cNvPr>
          <p:cNvSpPr txBox="1"/>
          <p:nvPr/>
        </p:nvSpPr>
        <p:spPr>
          <a:xfrm>
            <a:off x="6593727" y="6166034"/>
            <a:ext cx="1857310"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400" dirty="0" smtClean="0"/>
              <a:t>Why Dubai?</a:t>
            </a:r>
            <a:endParaRPr lang="en-US" sz="2400" dirty="0"/>
          </a:p>
        </p:txBody>
      </p:sp>
    </p:spTree>
    <p:extLst>
      <p:ext uri="{BB962C8B-B14F-4D97-AF65-F5344CB8AC3E}">
        <p14:creationId xmlns:p14="http://schemas.microsoft.com/office/powerpoint/2010/main" val="317551910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6279098" cy="5262979"/>
          </a:xfrm>
          <a:prstGeom prst="rect">
            <a:avLst/>
          </a:prstGeom>
        </p:spPr>
        <p:txBody>
          <a:bodyPr wrap="square">
            <a:spAutoFit/>
          </a:bodyPr>
          <a:lstStyle/>
          <a:p>
            <a:pPr>
              <a:buClr>
                <a:srgbClr val="C00000"/>
              </a:buClr>
              <a:buSzPct val="80000"/>
            </a:pPr>
            <a:r>
              <a:rPr lang="en-US" sz="2100" b="1" dirty="0" smtClean="0">
                <a:solidFill>
                  <a:srgbClr val="C00000"/>
                </a:solidFill>
              </a:rPr>
              <a:t>Tourist </a:t>
            </a:r>
            <a:r>
              <a:rPr lang="en-US" sz="2100" b="1" dirty="0">
                <a:solidFill>
                  <a:srgbClr val="C00000"/>
                </a:solidFill>
              </a:rPr>
              <a:t>destinations as amalgams</a:t>
            </a:r>
          </a:p>
          <a:p>
            <a:pPr marL="342900" indent="-342900">
              <a:buClr>
                <a:srgbClr val="C00000"/>
              </a:buClr>
              <a:buSzPct val="80000"/>
              <a:buFont typeface="Arial" panose="020B0604020202020204" pitchFamily="34" charset="0"/>
              <a:buChar char="►"/>
            </a:pPr>
            <a:r>
              <a:rPr lang="en-US" sz="2100" dirty="0"/>
              <a:t>Tourism is an amalgam of visitors’ consumption of goods and services which include transportation, accommodation, food and beverage, recreation and entertainment, travel and tour operations and local products such as souvenirs. </a:t>
            </a:r>
            <a:endParaRPr lang="en-US" sz="2100" dirty="0" smtClean="0"/>
          </a:p>
          <a:p>
            <a:pPr marL="342900" indent="-342900">
              <a:buClr>
                <a:srgbClr val="C00000"/>
              </a:buClr>
              <a:buSzPct val="80000"/>
              <a:buFont typeface="Arial" panose="020B0604020202020204" pitchFamily="34" charset="0"/>
              <a:buChar char="►"/>
            </a:pPr>
            <a:r>
              <a:rPr lang="en-US" sz="2100" dirty="0" smtClean="0"/>
              <a:t>In </a:t>
            </a:r>
            <a:r>
              <a:rPr lang="en-US" sz="2100" dirty="0"/>
              <a:t>many destinations, it is envisaged that tourism will be one of the pillars of development, a sustainable source of national revenue and a decent employment and poverty reduction tool. </a:t>
            </a:r>
            <a:endParaRPr lang="en-US" sz="2100" dirty="0" smtClean="0"/>
          </a:p>
          <a:p>
            <a:pPr marL="342900" indent="-342900">
              <a:buClr>
                <a:srgbClr val="C00000"/>
              </a:buClr>
              <a:buSzPct val="80000"/>
              <a:buFont typeface="Arial" panose="020B0604020202020204" pitchFamily="34" charset="0"/>
              <a:buChar char="►"/>
            </a:pPr>
            <a:r>
              <a:rPr lang="en-US" sz="2100" dirty="0" smtClean="0"/>
              <a:t>This </a:t>
            </a:r>
            <a:r>
              <a:rPr lang="en-US" sz="2100" dirty="0"/>
              <a:t>clearly implies that, within each particular tourist destination and surrounding area, there will be a series of inter-relationships between the different component sub-sectors that contribute towards the overall tourist experience.</a:t>
            </a:r>
            <a:endParaRPr lang="en-US" sz="2100" dirty="0" smtClean="0"/>
          </a:p>
        </p:txBody>
      </p:sp>
      <p:pic>
        <p:nvPicPr>
          <p:cNvPr id="54274" name="Picture 2" descr="Image result for egypt foo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1174600"/>
            <a:ext cx="2448272" cy="1638960"/>
          </a:xfrm>
          <a:prstGeom prst="rect">
            <a:avLst/>
          </a:prstGeom>
          <a:noFill/>
          <a:extLst>
            <a:ext uri="{909E8E84-426E-40DD-AFC4-6F175D3DCCD1}">
              <a14:hiddenFill xmlns:a14="http://schemas.microsoft.com/office/drawing/2010/main">
                <a:solidFill>
                  <a:srgbClr val="FFFFFF"/>
                </a:solidFill>
              </a14:hiddenFill>
            </a:ext>
          </a:extLst>
        </p:spPr>
      </p:pic>
      <p:pic>
        <p:nvPicPr>
          <p:cNvPr id="54276"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2909267"/>
            <a:ext cx="2452464" cy="1628589"/>
          </a:xfrm>
          <a:prstGeom prst="rect">
            <a:avLst/>
          </a:prstGeom>
          <a:noFill/>
          <a:extLst>
            <a:ext uri="{909E8E84-426E-40DD-AFC4-6F175D3DCCD1}">
              <a14:hiddenFill xmlns:a14="http://schemas.microsoft.com/office/drawing/2010/main">
                <a:solidFill>
                  <a:srgbClr val="FFFFFF"/>
                </a:solidFill>
              </a14:hiddenFill>
            </a:ext>
          </a:extLst>
        </p:spPr>
      </p:pic>
      <p:pic>
        <p:nvPicPr>
          <p:cNvPr id="54278" name="Picture 6" descr="Image result for egypt transpor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4633563"/>
            <a:ext cx="2448272" cy="1937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71622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6279098" cy="3970318"/>
          </a:xfrm>
          <a:prstGeom prst="rect">
            <a:avLst/>
          </a:prstGeom>
        </p:spPr>
        <p:txBody>
          <a:bodyPr wrap="square">
            <a:spAutoFit/>
          </a:bodyPr>
          <a:lstStyle/>
          <a:p>
            <a:pPr>
              <a:buClr>
                <a:srgbClr val="C00000"/>
              </a:buClr>
              <a:buSzPct val="80000"/>
            </a:pPr>
            <a:r>
              <a:rPr lang="en-US" b="1" dirty="0" smtClean="0">
                <a:solidFill>
                  <a:srgbClr val="C00000"/>
                </a:solidFill>
              </a:rPr>
              <a:t>Tourist </a:t>
            </a:r>
            <a:r>
              <a:rPr lang="en-US" b="1" dirty="0">
                <a:solidFill>
                  <a:srgbClr val="C00000"/>
                </a:solidFill>
              </a:rPr>
              <a:t>destinations as amalgams</a:t>
            </a:r>
          </a:p>
          <a:p>
            <a:pPr marL="342900" indent="-342900">
              <a:buClr>
                <a:srgbClr val="C00000"/>
              </a:buClr>
              <a:buSzPct val="80000"/>
              <a:buFont typeface="Arial" panose="020B0604020202020204" pitchFamily="34" charset="0"/>
              <a:buChar char="►"/>
            </a:pPr>
            <a:r>
              <a:rPr lang="en-US" dirty="0"/>
              <a:t>For any destination, the tourism product will be a combination of a series of discrete elements </a:t>
            </a:r>
            <a:r>
              <a:rPr lang="en-US" dirty="0" smtClean="0"/>
              <a:t>including:</a:t>
            </a:r>
            <a:endParaRPr lang="en-US" dirty="0"/>
          </a:p>
          <a:p>
            <a:pPr marL="685800" indent="-342900">
              <a:buClr>
                <a:srgbClr val="C00000"/>
              </a:buClr>
              <a:buSzPct val="80000"/>
              <a:buFont typeface="Wingdings" panose="05000000000000000000" pitchFamily="2" charset="2"/>
              <a:buChar char="§"/>
            </a:pPr>
            <a:r>
              <a:rPr lang="en-US" dirty="0" smtClean="0"/>
              <a:t>The </a:t>
            </a:r>
            <a:r>
              <a:rPr lang="en-US" dirty="0"/>
              <a:t>local natural resources of the region such as its climate, landscape, flora and fauna.</a:t>
            </a:r>
          </a:p>
          <a:p>
            <a:pPr marL="685800" indent="-342900">
              <a:buClr>
                <a:srgbClr val="C00000"/>
              </a:buClr>
              <a:buSzPct val="80000"/>
              <a:buFont typeface="Wingdings" panose="05000000000000000000" pitchFamily="2" charset="2"/>
              <a:buChar char="§"/>
            </a:pPr>
            <a:r>
              <a:rPr lang="en-US" dirty="0" smtClean="0"/>
              <a:t>The </a:t>
            </a:r>
            <a:r>
              <a:rPr lang="en-US" dirty="0"/>
              <a:t>general infrastructure such as roads, energy, water supply, </a:t>
            </a:r>
            <a:r>
              <a:rPr lang="en-US" dirty="0" smtClean="0"/>
              <a:t>telecoms</a:t>
            </a:r>
            <a:r>
              <a:rPr lang="en-US" dirty="0"/>
              <a:t>, post offices, banks, etc.</a:t>
            </a:r>
          </a:p>
          <a:p>
            <a:pPr marL="685800" indent="-342900">
              <a:buClr>
                <a:srgbClr val="C00000"/>
              </a:buClr>
              <a:buSzPct val="80000"/>
              <a:buFont typeface="Wingdings" panose="05000000000000000000" pitchFamily="2" charset="2"/>
              <a:buChar char="§"/>
            </a:pPr>
            <a:r>
              <a:rPr lang="en-US" dirty="0" smtClean="0"/>
              <a:t>The </a:t>
            </a:r>
            <a:r>
              <a:rPr lang="en-US" dirty="0"/>
              <a:t>social and cultural infrastructure including local traditions, manners and customs, historical and archaeological sites, </a:t>
            </a:r>
            <a:r>
              <a:rPr lang="en-US" dirty="0" smtClean="0"/>
              <a:t>language, religion</a:t>
            </a:r>
            <a:r>
              <a:rPr lang="en-US" dirty="0"/>
              <a:t>, cultural shows, etc.</a:t>
            </a:r>
          </a:p>
          <a:p>
            <a:pPr marL="685800" indent="-342900">
              <a:buClr>
                <a:srgbClr val="C00000"/>
              </a:buClr>
              <a:buSzPct val="80000"/>
              <a:buFont typeface="Wingdings" panose="05000000000000000000" pitchFamily="2" charset="2"/>
              <a:buChar char="§"/>
            </a:pPr>
            <a:r>
              <a:rPr lang="en-US" dirty="0" smtClean="0"/>
              <a:t>The </a:t>
            </a:r>
            <a:r>
              <a:rPr lang="en-US" dirty="0"/>
              <a:t>tourist infrastructure including local transport, skiing sites, casinos, sport sites - in order to fulfil the needs of visitors</a:t>
            </a:r>
            <a:r>
              <a:rPr lang="en-US" dirty="0" smtClean="0"/>
              <a:t>.</a:t>
            </a:r>
            <a:endParaRPr lang="en-US" dirty="0"/>
          </a:p>
        </p:txBody>
      </p:sp>
      <p:pic>
        <p:nvPicPr>
          <p:cNvPr id="54274" name="Picture 2" descr="Image result for egypt foo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1174600"/>
            <a:ext cx="2448272" cy="1638960"/>
          </a:xfrm>
          <a:prstGeom prst="rect">
            <a:avLst/>
          </a:prstGeom>
          <a:noFill/>
          <a:extLst>
            <a:ext uri="{909E8E84-426E-40DD-AFC4-6F175D3DCCD1}">
              <a14:hiddenFill xmlns:a14="http://schemas.microsoft.com/office/drawing/2010/main">
                <a:solidFill>
                  <a:srgbClr val="FFFFFF"/>
                </a:solidFill>
              </a14:hiddenFill>
            </a:ext>
          </a:extLst>
        </p:spPr>
      </p:pic>
      <p:pic>
        <p:nvPicPr>
          <p:cNvPr id="54276" name="Picture 4"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2909267"/>
            <a:ext cx="2452464" cy="162858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65110" y="4987042"/>
            <a:ext cx="8727370" cy="1754326"/>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dirty="0"/>
              <a:t>Tourist-related facilities offering major tourist goods and services such as accommodation, food and beverages etc.</a:t>
            </a:r>
          </a:p>
          <a:p>
            <a:pPr marL="342900" indent="-342900">
              <a:buClr>
                <a:srgbClr val="C00000"/>
              </a:buClr>
              <a:buSzPct val="80000"/>
              <a:buFont typeface="Arial" panose="020B0604020202020204" pitchFamily="34" charset="0"/>
              <a:buChar char="►"/>
            </a:pPr>
            <a:r>
              <a:rPr lang="en-US" dirty="0"/>
              <a:t>Thus, the tourism product is a series of goods and services that individual tourist consumers use or buy after they have compared them with the other tourist products and services that are available using criteria such as location, accessibility, infrastructure, quality and price.</a:t>
            </a:r>
          </a:p>
        </p:txBody>
      </p:sp>
    </p:spTree>
    <p:extLst>
      <p:ext uri="{BB962C8B-B14F-4D97-AF65-F5344CB8AC3E}">
        <p14:creationId xmlns:p14="http://schemas.microsoft.com/office/powerpoint/2010/main" val="792331512"/>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1" y="1124744"/>
            <a:ext cx="5415002" cy="5493812"/>
          </a:xfrm>
          <a:prstGeom prst="rect">
            <a:avLst/>
          </a:prstGeom>
        </p:spPr>
        <p:txBody>
          <a:bodyPr wrap="square">
            <a:spAutoFit/>
          </a:bodyPr>
          <a:lstStyle/>
          <a:p>
            <a:pPr>
              <a:buClr>
                <a:srgbClr val="C00000"/>
              </a:buClr>
              <a:buSzPct val="80000"/>
            </a:pPr>
            <a:r>
              <a:rPr lang="en-US" sz="1950" b="1" dirty="0">
                <a:solidFill>
                  <a:srgbClr val="C00000"/>
                </a:solidFill>
              </a:rPr>
              <a:t>Implications of viewing destinations as amalgams</a:t>
            </a:r>
            <a:endParaRPr lang="en-US" sz="1950" b="1" dirty="0" smtClean="0">
              <a:solidFill>
                <a:srgbClr val="C00000"/>
              </a:solidFill>
            </a:endParaRPr>
          </a:p>
          <a:p>
            <a:pPr marL="342900" indent="-342900">
              <a:buClr>
                <a:srgbClr val="C00000"/>
              </a:buClr>
              <a:buSzPct val="80000"/>
              <a:buFont typeface="Arial" panose="020B0604020202020204" pitchFamily="34" charset="0"/>
              <a:buChar char="►"/>
            </a:pPr>
            <a:r>
              <a:rPr lang="en-US" sz="1950" dirty="0"/>
              <a:t>Different tourist destinations are well defined geographical regions, understood by visitors as unique entities with a core of six main provisions, i.e.</a:t>
            </a:r>
          </a:p>
          <a:p>
            <a:pPr marL="628650" indent="-285750">
              <a:buClr>
                <a:srgbClr val="C00000"/>
              </a:buClr>
              <a:buSzPct val="80000"/>
              <a:buFont typeface="Wingdings" panose="05000000000000000000" pitchFamily="2" charset="2"/>
              <a:buChar char="§"/>
            </a:pPr>
            <a:r>
              <a:rPr lang="en-US" sz="1950" dirty="0" smtClean="0"/>
              <a:t>Attractions and Activities</a:t>
            </a:r>
            <a:endParaRPr lang="en-US" sz="1950" dirty="0"/>
          </a:p>
          <a:p>
            <a:pPr marL="628650" indent="-285750">
              <a:buClr>
                <a:srgbClr val="C00000"/>
              </a:buClr>
              <a:buSzPct val="80000"/>
              <a:buFont typeface="Wingdings" panose="05000000000000000000" pitchFamily="2" charset="2"/>
              <a:buChar char="§"/>
            </a:pPr>
            <a:r>
              <a:rPr lang="en-US" sz="1950" dirty="0" smtClean="0"/>
              <a:t>Accessibility</a:t>
            </a:r>
            <a:endParaRPr lang="en-US" sz="1950" dirty="0"/>
          </a:p>
          <a:p>
            <a:pPr marL="628650" indent="-285750">
              <a:buClr>
                <a:srgbClr val="C00000"/>
              </a:buClr>
              <a:buSzPct val="80000"/>
              <a:buFont typeface="Wingdings" panose="05000000000000000000" pitchFamily="2" charset="2"/>
              <a:buChar char="§"/>
            </a:pPr>
            <a:r>
              <a:rPr lang="en-US" sz="1950" dirty="0" smtClean="0"/>
              <a:t>Available packages</a:t>
            </a:r>
            <a:endParaRPr lang="en-US" sz="1950" dirty="0"/>
          </a:p>
          <a:p>
            <a:pPr marL="628650" indent="-285750">
              <a:buClr>
                <a:srgbClr val="C00000"/>
              </a:buClr>
              <a:buSzPct val="80000"/>
              <a:buFont typeface="Wingdings" panose="05000000000000000000" pitchFamily="2" charset="2"/>
              <a:buChar char="§"/>
            </a:pPr>
            <a:r>
              <a:rPr lang="en-US" sz="1950" dirty="0" smtClean="0"/>
              <a:t>Ancillary </a:t>
            </a:r>
            <a:r>
              <a:rPr lang="en-US" sz="1950" dirty="0"/>
              <a:t>services</a:t>
            </a:r>
          </a:p>
          <a:p>
            <a:pPr marL="342900" indent="-342900">
              <a:buClr>
                <a:srgbClr val="C00000"/>
              </a:buClr>
              <a:buSzPct val="80000"/>
              <a:buFont typeface="Arial" panose="020B0604020202020204" pitchFamily="34" charset="0"/>
              <a:buChar char="►"/>
            </a:pPr>
            <a:r>
              <a:rPr lang="en-US" sz="1950" dirty="0"/>
              <a:t>WTO states that a </a:t>
            </a:r>
            <a:r>
              <a:rPr lang="en-US" sz="1950" b="1" dirty="0">
                <a:solidFill>
                  <a:srgbClr val="FF0000"/>
                </a:solidFill>
              </a:rPr>
              <a:t>tourist destination </a:t>
            </a:r>
            <a:r>
              <a:rPr lang="en-US" sz="1950" dirty="0"/>
              <a:t>is:</a:t>
            </a:r>
          </a:p>
          <a:p>
            <a:pPr marL="571500">
              <a:buClr>
                <a:srgbClr val="C00000"/>
              </a:buClr>
              <a:buSzPct val="80000"/>
            </a:pPr>
            <a:r>
              <a:rPr lang="en-US" sz="1950" i="1" dirty="0"/>
              <a:t>a physical space in which visitors spend at least one night and is made up of tourism products such as support services and attractions, and tourism resources with physical and administrative boundaries that define its management, images</a:t>
            </a:r>
            <a:r>
              <a:rPr lang="en-US" sz="1950" i="1" dirty="0" smtClean="0"/>
              <a:t>/ perceptions </a:t>
            </a:r>
            <a:r>
              <a:rPr lang="en-US" sz="1950" i="1" dirty="0"/>
              <a:t>of market competitiveness</a:t>
            </a:r>
            <a:r>
              <a:rPr lang="en-US" sz="1950" i="1" dirty="0" smtClean="0"/>
              <a:t>.</a:t>
            </a:r>
            <a:endParaRPr lang="en-US" sz="1950" i="1" dirty="0"/>
          </a:p>
        </p:txBody>
      </p:sp>
      <p:grpSp>
        <p:nvGrpSpPr>
          <p:cNvPr id="8" name="Group 7"/>
          <p:cNvGrpSpPr/>
          <p:nvPr/>
        </p:nvGrpSpPr>
        <p:grpSpPr>
          <a:xfrm>
            <a:off x="5580112" y="1196752"/>
            <a:ext cx="3312368" cy="4824536"/>
            <a:chOff x="251520" y="5184576"/>
            <a:chExt cx="3312368" cy="4824536"/>
          </a:xfrm>
        </p:grpSpPr>
        <p:sp>
          <p:nvSpPr>
            <p:cNvPr id="9" name="Rounded Rectangle 8"/>
            <p:cNvSpPr/>
            <p:nvPr/>
          </p:nvSpPr>
          <p:spPr>
            <a:xfrm>
              <a:off x="280991" y="5184576"/>
              <a:ext cx="3282897" cy="4824536"/>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sz="1900" dirty="0">
                  <a:solidFill>
                    <a:schemeClr val="tx1"/>
                  </a:solidFill>
                  <a:latin typeface="Arial" panose="020B0604020202020204" pitchFamily="34" charset="0"/>
                  <a:cs typeface="Arial" panose="020B0604020202020204" pitchFamily="34" charset="0"/>
                </a:rPr>
                <a:t>Tourist destinations can be thought of as being a brand in the same way as designer clothes or cosmetics are sold and marketed.</a:t>
              </a:r>
            </a:p>
            <a:p>
              <a:r>
                <a:rPr lang="en-US" sz="1900" dirty="0">
                  <a:solidFill>
                    <a:schemeClr val="tx1"/>
                  </a:solidFill>
                  <a:latin typeface="Arial" panose="020B0604020202020204" pitchFamily="34" charset="0"/>
                  <a:cs typeface="Arial" panose="020B0604020202020204" pitchFamily="34" charset="0"/>
                </a:rPr>
                <a:t>For example, what brand of jeans do you wear? What brand of footwear? What fragrance do you use? Similarly, we can just as easily ask what type of holiday you went on and where did you go? These are both very similar sets of questions.</a:t>
              </a:r>
            </a:p>
          </p:txBody>
        </p:sp>
        <p:sp>
          <p:nvSpPr>
            <p:cNvPr id="10" name="Rounded Rectangle 9"/>
            <p:cNvSpPr/>
            <p:nvPr/>
          </p:nvSpPr>
          <p:spPr>
            <a:xfrm>
              <a:off x="251520" y="5184576"/>
              <a:ext cx="325633" cy="4824536"/>
            </a:xfrm>
            <a:prstGeom prst="roundRect">
              <a:avLst>
                <a:gd name="adj" fmla="val 4717"/>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2400" b="1" dirty="0" smtClean="0">
                  <a:solidFill>
                    <a:schemeClr val="bg1"/>
                  </a:solidFill>
                  <a:latin typeface="Arial" panose="020B0604020202020204" pitchFamily="34" charset="0"/>
                  <a:cs typeface="Arial" panose="020B0604020202020204" pitchFamily="34" charset="0"/>
                </a:rPr>
                <a:t>THINK ABOUT</a:t>
              </a:r>
              <a:endParaRPr lang="en-US" sz="2400" dirty="0" smtClean="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32945630"/>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1" y="1124744"/>
            <a:ext cx="5415002" cy="5493812"/>
          </a:xfrm>
          <a:prstGeom prst="rect">
            <a:avLst/>
          </a:prstGeom>
        </p:spPr>
        <p:txBody>
          <a:bodyPr wrap="square">
            <a:spAutoFit/>
          </a:bodyPr>
          <a:lstStyle/>
          <a:p>
            <a:pPr>
              <a:buClr>
                <a:srgbClr val="C00000"/>
              </a:buClr>
              <a:buSzPct val="80000"/>
            </a:pPr>
            <a:r>
              <a:rPr lang="en-US" sz="1950" b="1" dirty="0">
                <a:solidFill>
                  <a:srgbClr val="C00000"/>
                </a:solidFill>
              </a:rPr>
              <a:t>Implications of viewing destinations as amalgams</a:t>
            </a:r>
            <a:endParaRPr lang="en-US" sz="1950" b="1" dirty="0" smtClean="0">
              <a:solidFill>
                <a:srgbClr val="C00000"/>
              </a:solidFill>
            </a:endParaRPr>
          </a:p>
          <a:p>
            <a:pPr marL="342900" indent="-342900">
              <a:buClr>
                <a:srgbClr val="C00000"/>
              </a:buClr>
              <a:buSzPct val="80000"/>
              <a:buFont typeface="Arial" panose="020B0604020202020204" pitchFamily="34" charset="0"/>
              <a:buChar char="►"/>
            </a:pPr>
            <a:r>
              <a:rPr lang="en-US" sz="1950" dirty="0"/>
              <a:t>The attractiveness of a destination reflects the feelings and opinions of its visitors about the destinations perceived ability to satisfy their needs. </a:t>
            </a:r>
            <a:endParaRPr lang="en-US" sz="1950" dirty="0" smtClean="0"/>
          </a:p>
          <a:p>
            <a:pPr marL="342900" indent="-342900">
              <a:buClr>
                <a:srgbClr val="C00000"/>
              </a:buClr>
              <a:buSzPct val="80000"/>
              <a:buFont typeface="Arial" panose="020B0604020202020204" pitchFamily="34" charset="0"/>
              <a:buChar char="►"/>
            </a:pPr>
            <a:r>
              <a:rPr lang="en-US" sz="1950" dirty="0" smtClean="0"/>
              <a:t>The </a:t>
            </a:r>
            <a:r>
              <a:rPr lang="en-US" sz="1950" dirty="0"/>
              <a:t>more a destination is able to meet the needs of the tourists, the </a:t>
            </a:r>
            <a:r>
              <a:rPr lang="en-US" sz="1950" dirty="0" smtClean="0"/>
              <a:t>more </a:t>
            </a:r>
            <a:r>
              <a:rPr lang="en-US" sz="1950" dirty="0"/>
              <a:t>it is perceived to be attractive and the more the destination is likely to be chosen. </a:t>
            </a:r>
            <a:endParaRPr lang="en-US" sz="1950" dirty="0" smtClean="0"/>
          </a:p>
          <a:p>
            <a:pPr marL="342900" indent="-342900">
              <a:buClr>
                <a:srgbClr val="C00000"/>
              </a:buClr>
              <a:buSzPct val="80000"/>
              <a:buFont typeface="Arial" panose="020B0604020202020204" pitchFamily="34" charset="0"/>
              <a:buChar char="►"/>
            </a:pPr>
            <a:r>
              <a:rPr lang="en-US" sz="1950" dirty="0" smtClean="0"/>
              <a:t>The </a:t>
            </a:r>
            <a:r>
              <a:rPr lang="en-US" sz="1950" dirty="0"/>
              <a:t>attractiveness of a tourist destination encourages people to visit and spend time at the destination. Therefore, the major value of destination attractiveness is the pulling effect it has on tourists. </a:t>
            </a:r>
            <a:endParaRPr lang="en-US" sz="1950" dirty="0" smtClean="0"/>
          </a:p>
          <a:p>
            <a:pPr marL="342900" indent="-342900">
              <a:buClr>
                <a:srgbClr val="C00000"/>
              </a:buClr>
              <a:buSzPct val="80000"/>
              <a:buFont typeface="Arial" panose="020B0604020202020204" pitchFamily="34" charset="0"/>
              <a:buChar char="►"/>
            </a:pPr>
            <a:r>
              <a:rPr lang="en-US" sz="1950" dirty="0" smtClean="0"/>
              <a:t>Without </a:t>
            </a:r>
            <a:r>
              <a:rPr lang="en-US" sz="1950" dirty="0"/>
              <a:t>the attractiveness, tourism does not exist and there could be little or no need for tourist facilities and services.</a:t>
            </a:r>
            <a:endParaRPr lang="en-US" sz="1950" dirty="0" smtClean="0"/>
          </a:p>
        </p:txBody>
      </p:sp>
      <p:pic>
        <p:nvPicPr>
          <p:cNvPr id="55298" name="Picture 2" descr="Image result for ugly travel destination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3" y="1196752"/>
            <a:ext cx="3312368" cy="1800200"/>
          </a:xfrm>
          <a:prstGeom prst="rect">
            <a:avLst/>
          </a:prstGeom>
          <a:noFill/>
          <a:extLst>
            <a:ext uri="{909E8E84-426E-40DD-AFC4-6F175D3DCCD1}">
              <a14:hiddenFill xmlns:a14="http://schemas.microsoft.com/office/drawing/2010/main">
                <a:solidFill>
                  <a:srgbClr val="FFFFFF"/>
                </a:solidFill>
              </a14:hiddenFill>
            </a:ext>
          </a:extLst>
        </p:spPr>
      </p:pic>
      <p:pic>
        <p:nvPicPr>
          <p:cNvPr id="55300"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80113" y="3103989"/>
            <a:ext cx="3312368" cy="1909187"/>
          </a:xfrm>
          <a:prstGeom prst="rect">
            <a:avLst/>
          </a:prstGeom>
          <a:noFill/>
          <a:extLst>
            <a:ext uri="{909E8E84-426E-40DD-AFC4-6F175D3DCCD1}">
              <a14:hiddenFill xmlns:a14="http://schemas.microsoft.com/office/drawing/2010/main">
                <a:solidFill>
                  <a:srgbClr val="FFFFFF"/>
                </a:solidFill>
              </a14:hiddenFill>
            </a:ext>
          </a:extLst>
        </p:spPr>
      </p:pic>
      <p:pic>
        <p:nvPicPr>
          <p:cNvPr id="55302" name="Picture 6" descr="Image result for ugly travel destination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580113" y="5120213"/>
            <a:ext cx="3312368" cy="1477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42721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8" name="Rounded Rectangle 7"/>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651760" rtlCol="0" anchor="ctr"/>
          <a:lstStyle/>
          <a:p>
            <a:r>
              <a:rPr lang="en-US" sz="2000" b="1" dirty="0" smtClean="0">
                <a:solidFill>
                  <a:srgbClr val="C00000"/>
                </a:solidFill>
                <a:latin typeface="Arial" panose="020B0604020202020204" pitchFamily="34" charset="0"/>
                <a:cs typeface="Arial" panose="020B0604020202020204" pitchFamily="34" charset="0"/>
              </a:rPr>
              <a:t>Example</a:t>
            </a:r>
            <a:endParaRPr lang="en-US" sz="2000" b="1" dirty="0">
              <a:solidFill>
                <a:srgbClr val="C00000"/>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Angola is one of the worlds poorest countries. Development was severely restricted by the 27-year long civil war that broke out upon independence in 1975, which destroyed the majority of the country’s infrastructure. </a:t>
            </a:r>
            <a:endParaRPr lang="en-US" sz="2000" dirty="0" smtClean="0">
              <a:solidFill>
                <a:schemeClr val="tx1"/>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Since </a:t>
            </a:r>
            <a:r>
              <a:rPr lang="en-US" sz="2000" dirty="0">
                <a:solidFill>
                  <a:schemeClr val="tx1"/>
                </a:solidFill>
                <a:latin typeface="Arial" panose="020B0604020202020204" pitchFamily="34" charset="0"/>
                <a:cs typeface="Arial" panose="020B0604020202020204" pitchFamily="34" charset="0"/>
              </a:rPr>
              <a:t>the end of the war in 2002, the government has initiated extensive infrastructure reconstruction </a:t>
            </a:r>
            <a:r>
              <a:rPr lang="en-US" sz="2000" dirty="0" smtClean="0">
                <a:solidFill>
                  <a:schemeClr val="tx1"/>
                </a:solidFill>
                <a:latin typeface="Arial" panose="020B0604020202020204" pitchFamily="34" charset="0"/>
                <a:cs typeface="Arial" panose="020B0604020202020204" pitchFamily="34" charset="0"/>
              </a:rPr>
              <a:t>and development </a:t>
            </a:r>
            <a:r>
              <a:rPr lang="en-US" sz="2000" dirty="0">
                <a:solidFill>
                  <a:schemeClr val="tx1"/>
                </a:solidFill>
                <a:latin typeface="Arial" panose="020B0604020202020204" pitchFamily="34" charset="0"/>
                <a:cs typeface="Arial" panose="020B0604020202020204" pitchFamily="34" charset="0"/>
              </a:rPr>
              <a:t>projects, and there are growing signs of economic recovery. </a:t>
            </a:r>
            <a:endParaRPr lang="en-US" sz="2000" dirty="0" smtClean="0">
              <a:solidFill>
                <a:schemeClr val="tx1"/>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However</a:t>
            </a:r>
            <a:r>
              <a:rPr lang="en-US" sz="2000" dirty="0">
                <a:solidFill>
                  <a:schemeClr val="tx1"/>
                </a:solidFill>
                <a:latin typeface="Arial" panose="020B0604020202020204" pitchFamily="34" charset="0"/>
                <a:cs typeface="Arial" panose="020B0604020202020204" pitchFamily="34" charset="0"/>
              </a:rPr>
              <a:t>, Angola still faces challenges with its infrastructure and with providing government services, especially in basic social services, aviation and travel safety, accommodation availability and quality and communications. </a:t>
            </a:r>
            <a:endParaRPr lang="en-US" sz="2000" dirty="0" smtClean="0">
              <a:solidFill>
                <a:schemeClr val="tx1"/>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Facilities </a:t>
            </a:r>
            <a:r>
              <a:rPr lang="en-US" sz="2000" dirty="0">
                <a:solidFill>
                  <a:schemeClr val="tx1"/>
                </a:solidFill>
                <a:latin typeface="Arial" panose="020B0604020202020204" pitchFamily="34" charset="0"/>
                <a:cs typeface="Arial" panose="020B0604020202020204" pitchFamily="34" charset="0"/>
              </a:rPr>
              <a:t>for tourism, particularly outside the capital of Luanda, are often rudimentary.</a:t>
            </a:r>
          </a:p>
        </p:txBody>
      </p:sp>
      <p:pic>
        <p:nvPicPr>
          <p:cNvPr id="59394" name="Picture 2" descr="Image result for angola si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4" y="1190437"/>
            <a:ext cx="2600708" cy="1662499"/>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59396" name="Picture 4" descr="Image result for angola sit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3" y="2924944"/>
            <a:ext cx="2604077" cy="1734550"/>
          </a:xfrm>
          <a:prstGeom prst="rect">
            <a:avLst/>
          </a:prstGeom>
          <a:noFill/>
          <a:extLst>
            <a:ext uri="{909E8E84-426E-40DD-AFC4-6F175D3DCCD1}">
              <a14:hiddenFill xmlns:a14="http://schemas.microsoft.com/office/drawing/2010/main">
                <a:solidFill>
                  <a:srgbClr val="FFFFFF"/>
                </a:solidFill>
              </a14:hiddenFill>
            </a:ext>
          </a:extLst>
        </p:spPr>
      </p:pic>
      <p:pic>
        <p:nvPicPr>
          <p:cNvPr id="59398" name="Picture 6" descr="Image result for angola sit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228182" y="4725144"/>
            <a:ext cx="2600709" cy="154181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7" action="ppaction://hlinkfile"/>
          </p:cNvPr>
          <p:cNvSpPr txBox="1"/>
          <p:nvPr/>
        </p:nvSpPr>
        <p:spPr>
          <a:xfrm>
            <a:off x="6667191" y="6197242"/>
            <a:ext cx="172268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Why Angola?</a:t>
            </a:r>
            <a:endParaRPr lang="en-US" sz="2000" dirty="0"/>
          </a:p>
        </p:txBody>
      </p:sp>
    </p:spTree>
    <p:extLst>
      <p:ext uri="{BB962C8B-B14F-4D97-AF65-F5344CB8AC3E}">
        <p14:creationId xmlns:p14="http://schemas.microsoft.com/office/powerpoint/2010/main" val="1643551158"/>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6279097" cy="5493812"/>
          </a:xfrm>
          <a:prstGeom prst="rect">
            <a:avLst/>
          </a:prstGeom>
        </p:spPr>
        <p:txBody>
          <a:bodyPr wrap="square">
            <a:spAutoFit/>
          </a:bodyPr>
          <a:lstStyle/>
          <a:p>
            <a:pPr>
              <a:buClr>
                <a:srgbClr val="C00000"/>
              </a:buClr>
              <a:buSzPct val="80000"/>
            </a:pPr>
            <a:r>
              <a:rPr lang="en-US" sz="1950" b="1" dirty="0">
                <a:solidFill>
                  <a:srgbClr val="C00000"/>
                </a:solidFill>
              </a:rPr>
              <a:t>Implications of viewing destinations as amalgams</a:t>
            </a:r>
            <a:endParaRPr lang="en-US" sz="1950" b="1" dirty="0" smtClean="0">
              <a:solidFill>
                <a:srgbClr val="C00000"/>
              </a:solidFill>
            </a:endParaRPr>
          </a:p>
          <a:p>
            <a:pPr marL="342900" indent="-342900">
              <a:buClr>
                <a:srgbClr val="C00000"/>
              </a:buClr>
              <a:buSzPct val="80000"/>
              <a:buFont typeface="Arial" panose="020B0604020202020204" pitchFamily="34" charset="0"/>
              <a:buChar char="►"/>
            </a:pPr>
            <a:r>
              <a:rPr lang="en-US" sz="1950" dirty="0"/>
              <a:t>On the other hand, destination competitiveness is associated with the ability to deliver an experience that is more satisfying than that being offered by other destinations. </a:t>
            </a:r>
            <a:endParaRPr lang="en-US" sz="1950" dirty="0" smtClean="0"/>
          </a:p>
          <a:p>
            <a:pPr marL="342900" indent="-342900">
              <a:buClr>
                <a:srgbClr val="C00000"/>
              </a:buClr>
              <a:buSzPct val="80000"/>
              <a:buFont typeface="Arial" panose="020B0604020202020204" pitchFamily="34" charset="0"/>
              <a:buChar char="►"/>
            </a:pPr>
            <a:r>
              <a:rPr lang="en-US" sz="1950" dirty="0" smtClean="0"/>
              <a:t>Under </a:t>
            </a:r>
            <a:r>
              <a:rPr lang="en-US" sz="1950" dirty="0"/>
              <a:t>ideal conditions, tourism development should result in the ability of a destination to provide social, physical and economic benefits to the destination population as well as a satisfying experience to the tourist. The range of activities within a destination is an important pull factor and represents some of the most critical aspects of destination appeal. </a:t>
            </a:r>
            <a:endParaRPr lang="en-US" sz="1950" dirty="0" smtClean="0"/>
          </a:p>
          <a:p>
            <a:pPr marL="342900" indent="-342900">
              <a:buClr>
                <a:srgbClr val="C00000"/>
              </a:buClr>
              <a:buSzPct val="80000"/>
              <a:buFont typeface="Arial" panose="020B0604020202020204" pitchFamily="34" charset="0"/>
              <a:buChar char="►"/>
            </a:pPr>
            <a:r>
              <a:rPr lang="en-US" sz="1950" dirty="0" smtClean="0"/>
              <a:t>Moreover</a:t>
            </a:r>
            <a:r>
              <a:rPr lang="en-US" sz="1950" dirty="0"/>
              <a:t>, destination managers have significant control and influence over the mix of activities. The mix of activities is a result of initiatives and creativities by the destination. The variety of the attractions and the mix of activities offer the tourist a wide choice and ultimately, they stay longer</a:t>
            </a:r>
            <a:r>
              <a:rPr lang="en-US" sz="1950" dirty="0" smtClean="0"/>
              <a:t>.</a:t>
            </a:r>
            <a:endParaRPr lang="en-US" sz="1950" dirty="0"/>
          </a:p>
        </p:txBody>
      </p:sp>
      <p:pic>
        <p:nvPicPr>
          <p:cNvPr id="61442" name="Picture 2" descr="Image result for waterpa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7" y="1188188"/>
            <a:ext cx="2425961" cy="1611423"/>
          </a:xfrm>
          <a:prstGeom prst="rect">
            <a:avLst/>
          </a:prstGeom>
          <a:noFill/>
          <a:extLst>
            <a:ext uri="{909E8E84-426E-40DD-AFC4-6F175D3DCCD1}">
              <a14:hiddenFill xmlns:a14="http://schemas.microsoft.com/office/drawing/2010/main">
                <a:solidFill>
                  <a:srgbClr val="FFFFFF"/>
                </a:solidFill>
              </a14:hiddenFill>
            </a:ext>
          </a:extLst>
        </p:spPr>
      </p:pic>
      <p:pic>
        <p:nvPicPr>
          <p:cNvPr id="61444" name="Picture 4" descr="Image result for munich beer festiv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7" y="2924994"/>
            <a:ext cx="2424237" cy="1818178"/>
          </a:xfrm>
          <a:prstGeom prst="rect">
            <a:avLst/>
          </a:prstGeom>
          <a:noFill/>
          <a:extLst>
            <a:ext uri="{909E8E84-426E-40DD-AFC4-6F175D3DCCD1}">
              <a14:hiddenFill xmlns:a14="http://schemas.microsoft.com/office/drawing/2010/main">
                <a:solidFill>
                  <a:srgbClr val="FFFFFF"/>
                </a:solidFill>
              </a14:hiddenFill>
            </a:ext>
          </a:extLst>
        </p:spPr>
      </p:pic>
      <p:pic>
        <p:nvPicPr>
          <p:cNvPr id="61446" name="Picture 6" descr="Image result for white water rafting new zeala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4206" y="4843409"/>
            <a:ext cx="2424237" cy="1741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550842"/>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86145"/>
          </a:xfrm>
          <a:prstGeom prst="rect">
            <a:avLst/>
          </a:prstGeom>
        </p:spPr>
        <p:txBody>
          <a:bodyPr wrap="square">
            <a:spAutoFit/>
          </a:bodyPr>
          <a:lstStyle/>
          <a:p>
            <a:pPr>
              <a:buClr>
                <a:srgbClr val="C00000"/>
              </a:buClr>
              <a:buSzPct val="80000"/>
            </a:pPr>
            <a:r>
              <a:rPr lang="en-US" sz="2100" b="1" dirty="0">
                <a:solidFill>
                  <a:srgbClr val="C00000"/>
                </a:solidFill>
              </a:rPr>
              <a:t>Implications of viewing destinations as amalgams</a:t>
            </a:r>
            <a:endParaRPr lang="en-US" sz="2100" b="1" dirty="0" smtClean="0">
              <a:solidFill>
                <a:srgbClr val="C00000"/>
              </a:solidFill>
            </a:endParaRPr>
          </a:p>
          <a:p>
            <a:pPr marL="342900" indent="-342900">
              <a:buClr>
                <a:srgbClr val="C00000"/>
              </a:buClr>
              <a:buSzPct val="80000"/>
              <a:buFont typeface="Arial" panose="020B0604020202020204" pitchFamily="34" charset="0"/>
              <a:buChar char="►"/>
            </a:pPr>
            <a:r>
              <a:rPr lang="en-US" sz="2100" dirty="0" smtClean="0"/>
              <a:t>Destinations </a:t>
            </a:r>
            <a:r>
              <a:rPr lang="en-US" sz="2100" dirty="0"/>
              <a:t>present complex challenges, they must face the demands of tourists, who are now more experienced and have greater expectations, and the needs of tourist-related businesses as well as those of the residential community. As there is rarely a single owner’, there is less chance of a coherent set of goals and objectives. </a:t>
            </a:r>
            <a:endParaRPr lang="en-US" sz="2100" dirty="0" smtClean="0"/>
          </a:p>
          <a:p>
            <a:pPr marL="342900" indent="-342900">
              <a:buClr>
                <a:srgbClr val="C00000"/>
              </a:buClr>
              <a:buSzPct val="80000"/>
              <a:buFont typeface="Arial" panose="020B0604020202020204" pitchFamily="34" charset="0"/>
              <a:buChar char="►"/>
            </a:pPr>
            <a:r>
              <a:rPr lang="en-US" sz="2100" dirty="0" smtClean="0"/>
              <a:t>Destination </a:t>
            </a:r>
            <a:r>
              <a:rPr lang="en-US" sz="2100" dirty="0"/>
              <a:t>managers must respond to the reality that a destination is more than the sum of its parts and contribute positively to creating a situation whereby a range of positive impacts develop when these components are functioning together as a well-oiled machine. </a:t>
            </a:r>
          </a:p>
          <a:p>
            <a:pPr marL="342900" indent="-342900">
              <a:buClr>
                <a:srgbClr val="C00000"/>
              </a:buClr>
              <a:buSzPct val="80000"/>
              <a:buFont typeface="Arial" panose="020B0604020202020204" pitchFamily="34" charset="0"/>
              <a:buChar char="►"/>
            </a:pPr>
            <a:r>
              <a:rPr lang="en-US" sz="2100" dirty="0" smtClean="0"/>
              <a:t>The </a:t>
            </a:r>
            <a:r>
              <a:rPr lang="en-US" sz="2100" dirty="0"/>
              <a:t>reward in meeting such a challenge will be sustainable tourism in the form of economic development which will:</a:t>
            </a:r>
          </a:p>
          <a:p>
            <a:pPr marL="742950" indent="-342900">
              <a:buClr>
                <a:srgbClr val="C00000"/>
              </a:buClr>
              <a:buSzPct val="80000"/>
              <a:buFont typeface="Wingdings" panose="05000000000000000000" pitchFamily="2" charset="2"/>
              <a:buChar char="§"/>
            </a:pPr>
            <a:r>
              <a:rPr lang="en-US" sz="2100" dirty="0" smtClean="0"/>
              <a:t>improve </a:t>
            </a:r>
            <a:r>
              <a:rPr lang="en-US" sz="2100" dirty="0"/>
              <a:t>the quality of life of the host community,</a:t>
            </a:r>
          </a:p>
          <a:p>
            <a:pPr marL="742950" indent="-342900">
              <a:buClr>
                <a:srgbClr val="C00000"/>
              </a:buClr>
              <a:buSzPct val="80000"/>
              <a:buFont typeface="Wingdings" panose="05000000000000000000" pitchFamily="2" charset="2"/>
              <a:buChar char="§"/>
            </a:pPr>
            <a:r>
              <a:rPr lang="en-US" sz="2100" dirty="0" smtClean="0"/>
              <a:t>provide </a:t>
            </a:r>
            <a:r>
              <a:rPr lang="en-US" sz="2100" dirty="0"/>
              <a:t>a high-quality experience for the visitor, and</a:t>
            </a:r>
          </a:p>
          <a:p>
            <a:pPr marL="742950" indent="-342900">
              <a:buClr>
                <a:srgbClr val="C00000"/>
              </a:buClr>
              <a:buSzPct val="80000"/>
              <a:buFont typeface="Wingdings" panose="05000000000000000000" pitchFamily="2" charset="2"/>
              <a:buChar char="§"/>
            </a:pPr>
            <a:r>
              <a:rPr lang="en-US" sz="2100" dirty="0" smtClean="0"/>
              <a:t>in </a:t>
            </a:r>
            <a:r>
              <a:rPr lang="en-US" sz="2100" dirty="0"/>
              <a:t>the long term, maintain the quality of the environment on which both the local people and the visiting tourist depend.</a:t>
            </a:r>
            <a:endParaRPr lang="en-US" sz="2100" dirty="0" smtClean="0"/>
          </a:p>
        </p:txBody>
      </p:sp>
    </p:spTree>
    <p:extLst>
      <p:ext uri="{BB962C8B-B14F-4D97-AF65-F5344CB8AC3E}">
        <p14:creationId xmlns:p14="http://schemas.microsoft.com/office/powerpoint/2010/main" val="1587871509"/>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09200"/>
          </a:xfrm>
          <a:prstGeom prst="rect">
            <a:avLst/>
          </a:prstGeom>
        </p:spPr>
        <p:txBody>
          <a:bodyPr wrap="square">
            <a:spAutoFit/>
          </a:bodyPr>
          <a:lstStyle/>
          <a:p>
            <a:pPr>
              <a:buClr>
                <a:srgbClr val="C00000"/>
              </a:buClr>
              <a:buSzPct val="80000"/>
            </a:pPr>
            <a:r>
              <a:rPr lang="en-US" sz="2200" b="1" dirty="0" smtClean="0">
                <a:solidFill>
                  <a:srgbClr val="C00000"/>
                </a:solidFill>
              </a:rPr>
              <a:t>The </a:t>
            </a:r>
            <a:r>
              <a:rPr lang="en-US" sz="2200" b="1" dirty="0">
                <a:solidFill>
                  <a:srgbClr val="C00000"/>
                </a:solidFill>
              </a:rPr>
              <a:t>features which attract tourists to a - particular destination</a:t>
            </a:r>
          </a:p>
          <a:p>
            <a:pPr marL="342900" indent="-342900">
              <a:buClr>
                <a:srgbClr val="C00000"/>
              </a:buClr>
              <a:buSzPct val="80000"/>
              <a:buFont typeface="Arial" panose="020B0604020202020204" pitchFamily="34" charset="0"/>
              <a:buChar char="►"/>
            </a:pPr>
            <a:r>
              <a:rPr lang="en-US" sz="2200" dirty="0"/>
              <a:t>Different people will be attracted to particular destinations for a variety of reasons. However, as a general rule, it is useful to think about the attractiveness of any destination in terms of the following key features:</a:t>
            </a:r>
          </a:p>
          <a:p>
            <a:pPr marL="742950" indent="-342900">
              <a:buClr>
                <a:srgbClr val="C00000"/>
              </a:buClr>
              <a:buSzPct val="80000"/>
              <a:buFont typeface="Wingdings" panose="05000000000000000000" pitchFamily="2" charset="2"/>
              <a:buChar char="§"/>
            </a:pPr>
            <a:r>
              <a:rPr lang="en-US" sz="2200" dirty="0" smtClean="0"/>
              <a:t>Scenery </a:t>
            </a:r>
            <a:r>
              <a:rPr lang="en-US" sz="2200" dirty="0"/>
              <a:t>and landscape</a:t>
            </a:r>
          </a:p>
          <a:p>
            <a:pPr marL="742950" indent="-342900">
              <a:buClr>
                <a:srgbClr val="C00000"/>
              </a:buClr>
              <a:buSzPct val="80000"/>
              <a:buFont typeface="Wingdings" panose="05000000000000000000" pitchFamily="2" charset="2"/>
              <a:buChar char="§"/>
            </a:pPr>
            <a:r>
              <a:rPr lang="en-US" sz="2200" dirty="0" smtClean="0"/>
              <a:t>Vegetation </a:t>
            </a:r>
            <a:r>
              <a:rPr lang="en-US" sz="2200" dirty="0"/>
              <a:t>and wildlife</a:t>
            </a:r>
          </a:p>
          <a:p>
            <a:pPr marL="742950" indent="-342900">
              <a:buClr>
                <a:srgbClr val="C00000"/>
              </a:buClr>
              <a:buSzPct val="80000"/>
              <a:buFont typeface="Wingdings" panose="05000000000000000000" pitchFamily="2" charset="2"/>
              <a:buChar char="§"/>
            </a:pPr>
            <a:r>
              <a:rPr lang="en-US" sz="2200" dirty="0" smtClean="0"/>
              <a:t>Historical </a:t>
            </a:r>
            <a:r>
              <a:rPr lang="en-US" sz="2200" dirty="0"/>
              <a:t>and cultural attractions</a:t>
            </a:r>
          </a:p>
          <a:p>
            <a:pPr marL="742950" indent="-342900">
              <a:buClr>
                <a:srgbClr val="C00000"/>
              </a:buClr>
              <a:buSzPct val="80000"/>
              <a:buFont typeface="Wingdings" panose="05000000000000000000" pitchFamily="2" charset="2"/>
              <a:buChar char="§"/>
            </a:pPr>
            <a:r>
              <a:rPr lang="en-US" sz="2200" dirty="0" smtClean="0"/>
              <a:t>Modern </a:t>
            </a:r>
            <a:r>
              <a:rPr lang="en-US" sz="2200" dirty="0"/>
              <a:t>built attractions</a:t>
            </a:r>
          </a:p>
          <a:p>
            <a:pPr marL="742950" indent="-342900">
              <a:buClr>
                <a:srgbClr val="C00000"/>
              </a:buClr>
              <a:buSzPct val="80000"/>
              <a:buFont typeface="Wingdings" panose="05000000000000000000" pitchFamily="2" charset="2"/>
              <a:buChar char="§"/>
            </a:pPr>
            <a:r>
              <a:rPr lang="en-US" sz="2200" dirty="0" smtClean="0"/>
              <a:t>Indoor/outdoor </a:t>
            </a:r>
            <a:r>
              <a:rPr lang="en-US" sz="2200" dirty="0"/>
              <a:t>activities</a:t>
            </a:r>
          </a:p>
          <a:p>
            <a:pPr marL="742950" indent="-342900">
              <a:buClr>
                <a:srgbClr val="C00000"/>
              </a:buClr>
              <a:buSzPct val="80000"/>
              <a:buFont typeface="Wingdings" panose="05000000000000000000" pitchFamily="2" charset="2"/>
              <a:buChar char="§"/>
            </a:pPr>
            <a:r>
              <a:rPr lang="en-US" sz="2200" dirty="0" smtClean="0"/>
              <a:t>Accommodation </a:t>
            </a:r>
            <a:r>
              <a:rPr lang="en-US" sz="2200" dirty="0"/>
              <a:t>options</a:t>
            </a:r>
          </a:p>
          <a:p>
            <a:pPr marL="742950" indent="-342900">
              <a:buClr>
                <a:srgbClr val="C00000"/>
              </a:buClr>
              <a:buSzPct val="80000"/>
              <a:buFont typeface="Wingdings" panose="05000000000000000000" pitchFamily="2" charset="2"/>
              <a:buChar char="§"/>
            </a:pPr>
            <a:r>
              <a:rPr lang="en-US" sz="2200" dirty="0" smtClean="0"/>
              <a:t>Events </a:t>
            </a:r>
            <a:r>
              <a:rPr lang="en-US" sz="2200" dirty="0"/>
              <a:t>and festivals</a:t>
            </a:r>
          </a:p>
          <a:p>
            <a:pPr marL="742950" indent="-342900">
              <a:buClr>
                <a:srgbClr val="C00000"/>
              </a:buClr>
              <a:buSzPct val="80000"/>
              <a:buFont typeface="Wingdings" panose="05000000000000000000" pitchFamily="2" charset="2"/>
              <a:buChar char="§"/>
            </a:pPr>
            <a:r>
              <a:rPr lang="en-US" sz="2200" dirty="0"/>
              <a:t>The weather and climate of the area</a:t>
            </a:r>
          </a:p>
          <a:p>
            <a:pPr marL="742950" indent="-342900">
              <a:buClr>
                <a:srgbClr val="C00000"/>
              </a:buClr>
              <a:buSzPct val="80000"/>
              <a:buFont typeface="Wingdings" panose="05000000000000000000" pitchFamily="2" charset="2"/>
              <a:buChar char="§"/>
            </a:pPr>
            <a:r>
              <a:rPr lang="en-US" sz="2200" dirty="0" smtClean="0"/>
              <a:t>Food/drink </a:t>
            </a:r>
            <a:r>
              <a:rPr lang="en-US" sz="2200" dirty="0"/>
              <a:t>and entertainment facilities</a:t>
            </a:r>
          </a:p>
          <a:p>
            <a:pPr marL="742950" indent="-342900">
              <a:buClr>
                <a:srgbClr val="C00000"/>
              </a:buClr>
              <a:buSzPct val="80000"/>
              <a:buFont typeface="Wingdings" panose="05000000000000000000" pitchFamily="2" charset="2"/>
              <a:buChar char="§"/>
            </a:pPr>
            <a:r>
              <a:rPr lang="en-US" sz="2200" dirty="0" smtClean="0"/>
              <a:t>Accessibility </a:t>
            </a:r>
            <a:r>
              <a:rPr lang="en-US" sz="2200" dirty="0"/>
              <a:t>and gateways in the area.</a:t>
            </a:r>
          </a:p>
          <a:p>
            <a:pPr marL="342900" indent="-342900">
              <a:buClr>
                <a:srgbClr val="C00000"/>
              </a:buClr>
              <a:buSzPct val="80000"/>
              <a:buFont typeface="Arial" panose="020B0604020202020204" pitchFamily="34" charset="0"/>
              <a:buChar char="►"/>
            </a:pPr>
            <a:r>
              <a:rPr lang="en-US" sz="2200" dirty="0"/>
              <a:t>The above features will be attractions for different types of visitor.</a:t>
            </a:r>
            <a:endParaRPr lang="en-US" sz="2200" dirty="0" smtClean="0"/>
          </a:p>
        </p:txBody>
      </p:sp>
      <p:pic>
        <p:nvPicPr>
          <p:cNvPr id="65538" name="Picture 2" descr="Image result for madeira veget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51045" y="2564904"/>
            <a:ext cx="3745577"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537865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86145"/>
          </a:xfrm>
          <a:prstGeom prst="rect">
            <a:avLst/>
          </a:prstGeom>
        </p:spPr>
        <p:txBody>
          <a:bodyPr wrap="square">
            <a:spAutoFit/>
          </a:bodyPr>
          <a:lstStyle/>
          <a:p>
            <a:pPr>
              <a:buClr>
                <a:srgbClr val="C00000"/>
              </a:buClr>
              <a:buSzPct val="80000"/>
            </a:pPr>
            <a:r>
              <a:rPr lang="en-US" sz="2100" b="1" dirty="0" smtClean="0">
                <a:solidFill>
                  <a:srgbClr val="C00000"/>
                </a:solidFill>
              </a:rPr>
              <a:t>The </a:t>
            </a:r>
            <a:r>
              <a:rPr lang="en-US" sz="2100" b="1" dirty="0">
                <a:solidFill>
                  <a:srgbClr val="C00000"/>
                </a:solidFill>
              </a:rPr>
              <a:t>features which attract tourists to a - particular destination</a:t>
            </a:r>
          </a:p>
          <a:p>
            <a:pPr marL="342900" indent="-342900">
              <a:buClr>
                <a:srgbClr val="C00000"/>
              </a:buClr>
              <a:buSzPct val="80000"/>
              <a:buFont typeface="Arial" panose="020B0604020202020204" pitchFamily="34" charset="0"/>
              <a:buChar char="►"/>
            </a:pPr>
            <a:r>
              <a:rPr lang="en-US" sz="2100" dirty="0"/>
              <a:t>However, the following factors will strongly influence the relative popularity of any destination</a:t>
            </a:r>
            <a:r>
              <a:rPr lang="en-US" sz="2100" dirty="0" smtClean="0"/>
              <a:t>:</a:t>
            </a:r>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marL="342900" indent="-342900">
              <a:buClr>
                <a:srgbClr val="C00000"/>
              </a:buClr>
              <a:buSzPct val="80000"/>
              <a:buFont typeface="Arial" panose="020B0604020202020204" pitchFamily="34" charset="0"/>
              <a:buChar char="►"/>
            </a:pPr>
            <a:endParaRPr lang="en-US" sz="2100" dirty="0" smtClean="0"/>
          </a:p>
          <a:p>
            <a:pPr marL="342900" indent="-342900">
              <a:buClr>
                <a:srgbClr val="C00000"/>
              </a:buClr>
              <a:buSzPct val="80000"/>
              <a:buFont typeface="Arial" panose="020B0604020202020204" pitchFamily="34" charset="0"/>
              <a:buChar char="►"/>
            </a:pPr>
            <a:endParaRPr lang="en-US" sz="2100" dirty="0"/>
          </a:p>
          <a:p>
            <a:pPr>
              <a:buClr>
                <a:srgbClr val="C00000"/>
              </a:buClr>
              <a:buSzPct val="80000"/>
            </a:pPr>
            <a:endParaRPr lang="en-US" sz="2100" dirty="0"/>
          </a:p>
          <a:p>
            <a:pPr marL="342900" indent="-342900">
              <a:buClr>
                <a:srgbClr val="C00000"/>
              </a:buClr>
              <a:buSzPct val="80000"/>
              <a:buFont typeface="Arial" panose="020B0604020202020204" pitchFamily="34" charset="0"/>
              <a:buChar char="►"/>
            </a:pPr>
            <a:r>
              <a:rPr lang="en-US" sz="2100" dirty="0" smtClean="0"/>
              <a:t>To </a:t>
            </a:r>
            <a:r>
              <a:rPr lang="en-US" sz="2100" dirty="0"/>
              <a:t>help in understanding the importance of the above ideas, here are a couple of research tasks for you to apply to your local area.</a:t>
            </a:r>
            <a:endParaRPr lang="en-US" sz="2100" dirty="0" smtClean="0"/>
          </a:p>
        </p:txBody>
      </p:sp>
      <p:sp>
        <p:nvSpPr>
          <p:cNvPr id="3" name="Rectangle 2"/>
          <p:cNvSpPr/>
          <p:nvPr/>
        </p:nvSpPr>
        <p:spPr>
          <a:xfrm>
            <a:off x="165110" y="2246574"/>
            <a:ext cx="8727370" cy="3558690"/>
          </a:xfrm>
          <a:prstGeom prst="rect">
            <a:avLst/>
          </a:prstGeom>
        </p:spPr>
        <p:txBody>
          <a:bodyPr wrap="square" numCol="2" spcCol="182880">
            <a:normAutofit lnSpcReduction="10000"/>
          </a:bodyPr>
          <a:lstStyle/>
          <a:p>
            <a:pPr marL="574675" indent="-285750">
              <a:buClr>
                <a:srgbClr val="C00000"/>
              </a:buClr>
              <a:buFont typeface="Wingdings" panose="05000000000000000000" pitchFamily="2" charset="2"/>
              <a:buChar char="§"/>
            </a:pPr>
            <a:r>
              <a:rPr lang="en-US" sz="2100" dirty="0"/>
              <a:t>Cost of accommodation</a:t>
            </a:r>
          </a:p>
          <a:p>
            <a:pPr marL="574675" indent="-285750">
              <a:buClr>
                <a:srgbClr val="C00000"/>
              </a:buClr>
              <a:buFont typeface="Wingdings" panose="05000000000000000000" pitchFamily="2" charset="2"/>
              <a:buChar char="§"/>
            </a:pPr>
            <a:r>
              <a:rPr lang="en-US" sz="2100" dirty="0"/>
              <a:t>Cost of transport</a:t>
            </a:r>
          </a:p>
          <a:p>
            <a:pPr marL="574675" indent="-285750">
              <a:buClr>
                <a:srgbClr val="C00000"/>
              </a:buClr>
              <a:buFont typeface="Wingdings" panose="05000000000000000000" pitchFamily="2" charset="2"/>
              <a:buChar char="§"/>
            </a:pPr>
            <a:r>
              <a:rPr lang="en-US" sz="2100" dirty="0"/>
              <a:t>Costs at destination</a:t>
            </a:r>
          </a:p>
          <a:p>
            <a:pPr marL="574675" indent="-285750">
              <a:buClr>
                <a:srgbClr val="C00000"/>
              </a:buClr>
              <a:buFont typeface="Wingdings" panose="05000000000000000000" pitchFamily="2" charset="2"/>
              <a:buChar char="§"/>
            </a:pPr>
            <a:r>
              <a:rPr lang="en-US" sz="2100" dirty="0" smtClean="0"/>
              <a:t>Destination </a:t>
            </a:r>
            <a:r>
              <a:rPr lang="en-US" sz="2100" dirty="0"/>
              <a:t>promotional </a:t>
            </a:r>
            <a:r>
              <a:rPr lang="en-US" sz="2100" dirty="0" smtClean="0"/>
              <a:t>activity</a:t>
            </a:r>
            <a:endParaRPr lang="en-US" sz="2100" dirty="0"/>
          </a:p>
          <a:p>
            <a:pPr marL="574675" indent="-285750">
              <a:buClr>
                <a:srgbClr val="C00000"/>
              </a:buClr>
              <a:buFont typeface="Wingdings" panose="05000000000000000000" pitchFamily="2" charset="2"/>
              <a:buChar char="§"/>
            </a:pPr>
            <a:r>
              <a:rPr lang="en-US" sz="2100" dirty="0"/>
              <a:t>Crime and social problems</a:t>
            </a:r>
          </a:p>
          <a:p>
            <a:pPr marL="574675" indent="-285750">
              <a:buClr>
                <a:srgbClr val="C00000"/>
              </a:buClr>
              <a:buFont typeface="Wingdings" panose="05000000000000000000" pitchFamily="2" charset="2"/>
              <a:buChar char="§"/>
            </a:pPr>
            <a:r>
              <a:rPr lang="en-US" sz="2100" dirty="0"/>
              <a:t>Political instability and civil unrest</a:t>
            </a:r>
          </a:p>
          <a:p>
            <a:pPr marL="574675" indent="-285750">
              <a:buClr>
                <a:srgbClr val="C00000"/>
              </a:buClr>
              <a:buFont typeface="Wingdings" panose="05000000000000000000" pitchFamily="2" charset="2"/>
              <a:buChar char="§"/>
            </a:pPr>
            <a:r>
              <a:rPr lang="en-US" sz="2100" dirty="0" smtClean="0"/>
              <a:t>Positive </a:t>
            </a:r>
            <a:r>
              <a:rPr lang="en-US" sz="2100" dirty="0"/>
              <a:t>or negative media coverage </a:t>
            </a:r>
          </a:p>
          <a:p>
            <a:pPr marL="574675" indent="-285750">
              <a:buClr>
                <a:srgbClr val="C00000"/>
              </a:buClr>
              <a:buFont typeface="Wingdings" panose="05000000000000000000" pitchFamily="2" charset="2"/>
              <a:buChar char="§"/>
            </a:pPr>
            <a:r>
              <a:rPr lang="en-US" sz="2100" dirty="0"/>
              <a:t>Positive or negative tourism management </a:t>
            </a:r>
          </a:p>
          <a:p>
            <a:pPr marL="285750" indent="-285750">
              <a:buClr>
                <a:srgbClr val="C00000"/>
              </a:buClr>
              <a:buFont typeface="Wingdings" panose="05000000000000000000" pitchFamily="2" charset="2"/>
              <a:buChar char="§"/>
            </a:pPr>
            <a:r>
              <a:rPr lang="en-US" sz="2100" dirty="0"/>
              <a:t>Growth in independent travel </a:t>
            </a:r>
          </a:p>
          <a:p>
            <a:pPr marL="285750" indent="-285750">
              <a:buClr>
                <a:srgbClr val="C00000"/>
              </a:buClr>
              <a:buFont typeface="Wingdings" panose="05000000000000000000" pitchFamily="2" charset="2"/>
              <a:buChar char="§"/>
            </a:pPr>
            <a:r>
              <a:rPr lang="en-US" sz="2100" dirty="0"/>
              <a:t>Growth in short breaks </a:t>
            </a:r>
          </a:p>
          <a:p>
            <a:pPr marL="285750" indent="-285750">
              <a:buClr>
                <a:srgbClr val="C00000"/>
              </a:buClr>
              <a:buFont typeface="Wingdings" panose="05000000000000000000" pitchFamily="2" charset="2"/>
              <a:buChar char="§"/>
            </a:pPr>
            <a:r>
              <a:rPr lang="en-US" sz="2100" dirty="0"/>
              <a:t>Exclusivity</a:t>
            </a:r>
          </a:p>
          <a:p>
            <a:pPr marL="285750" indent="-285750">
              <a:buClr>
                <a:srgbClr val="C00000"/>
              </a:buClr>
              <a:buFont typeface="Wingdings" panose="05000000000000000000" pitchFamily="2" charset="2"/>
              <a:buChar char="§"/>
            </a:pPr>
            <a:r>
              <a:rPr lang="en-US" sz="2100" dirty="0"/>
              <a:t>Increased accessibility</a:t>
            </a:r>
          </a:p>
          <a:p>
            <a:pPr marL="285750" indent="-285750">
              <a:buClr>
                <a:srgbClr val="C00000"/>
              </a:buClr>
              <a:buFont typeface="Wingdings" panose="05000000000000000000" pitchFamily="2" charset="2"/>
              <a:buChar char="§"/>
            </a:pPr>
            <a:r>
              <a:rPr lang="en-US" sz="2100" dirty="0" smtClean="0"/>
              <a:t>Water, air or noise </a:t>
            </a:r>
            <a:r>
              <a:rPr lang="en-US" sz="2100" dirty="0"/>
              <a:t>hazard</a:t>
            </a:r>
          </a:p>
          <a:p>
            <a:pPr marL="285750" indent="-285750">
              <a:buClr>
                <a:srgbClr val="C00000"/>
              </a:buClr>
              <a:buFont typeface="Wingdings" panose="05000000000000000000" pitchFamily="2" charset="2"/>
              <a:buChar char="§"/>
            </a:pPr>
            <a:r>
              <a:rPr lang="en-US" sz="2100" dirty="0" smtClean="0"/>
              <a:t>Natural </a:t>
            </a:r>
            <a:r>
              <a:rPr lang="en-US" sz="2100" dirty="0"/>
              <a:t>disasters</a:t>
            </a:r>
            <a:r>
              <a:rPr lang="en-US" sz="2100" dirty="0" smtClean="0"/>
              <a:t>.</a:t>
            </a:r>
            <a:r>
              <a:rPr lang="en-US" sz="2100" dirty="0"/>
              <a:t> </a:t>
            </a:r>
            <a:endParaRPr lang="en-US" sz="2100" dirty="0" smtClean="0"/>
          </a:p>
          <a:p>
            <a:pPr marL="285750" indent="-285750">
              <a:buClr>
                <a:srgbClr val="C00000"/>
              </a:buClr>
              <a:buFont typeface="Wingdings" panose="05000000000000000000" pitchFamily="2" charset="2"/>
              <a:buChar char="§"/>
            </a:pPr>
            <a:r>
              <a:rPr lang="en-US" sz="2100" dirty="0" smtClean="0"/>
              <a:t>Terrorism</a:t>
            </a:r>
            <a:endParaRPr lang="en-US" sz="2100" dirty="0"/>
          </a:p>
          <a:p>
            <a:pPr marL="285750" indent="-285750">
              <a:buClr>
                <a:srgbClr val="C00000"/>
              </a:buClr>
              <a:buFont typeface="Wingdings" panose="05000000000000000000" pitchFamily="2" charset="2"/>
              <a:buChar char="§"/>
            </a:pPr>
            <a:r>
              <a:rPr lang="en-US" sz="2100" dirty="0" smtClean="0"/>
              <a:t>Over-commercialization</a:t>
            </a:r>
          </a:p>
          <a:p>
            <a:pPr marL="285750" indent="-285750">
              <a:buClr>
                <a:srgbClr val="C00000"/>
              </a:buClr>
              <a:buFont typeface="Wingdings" panose="05000000000000000000" pitchFamily="2" charset="2"/>
              <a:buChar char="§"/>
            </a:pPr>
            <a:r>
              <a:rPr lang="en-US" sz="2100" dirty="0" smtClean="0"/>
              <a:t>Tour </a:t>
            </a:r>
            <a:r>
              <a:rPr lang="en-US" sz="2100" dirty="0"/>
              <a:t>operator promotion activity</a:t>
            </a:r>
          </a:p>
          <a:p>
            <a:pPr marL="285750" indent="-285750">
              <a:buClr>
                <a:srgbClr val="C00000"/>
              </a:buClr>
              <a:buFont typeface="Wingdings" panose="05000000000000000000" pitchFamily="2" charset="2"/>
              <a:buChar char="§"/>
            </a:pPr>
            <a:endParaRPr lang="en-US" sz="2100" dirty="0"/>
          </a:p>
        </p:txBody>
      </p:sp>
    </p:spTree>
    <p:extLst>
      <p:ext uri="{BB962C8B-B14F-4D97-AF65-F5344CB8AC3E}">
        <p14:creationId xmlns:p14="http://schemas.microsoft.com/office/powerpoint/2010/main" val="1083783555"/>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6" name="Rounded Rectangle 5"/>
          <p:cNvSpPr/>
          <p:nvPr/>
        </p:nvSpPr>
        <p:spPr>
          <a:xfrm>
            <a:off x="165110" y="1117356"/>
            <a:ext cx="8727370" cy="5552004"/>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30" b="1" dirty="0" smtClean="0">
                <a:solidFill>
                  <a:srgbClr val="C00000"/>
                </a:solidFill>
                <a:latin typeface="Arial" panose="020B0604020202020204" pitchFamily="34" charset="0"/>
                <a:cs typeface="Arial" panose="020B0604020202020204" pitchFamily="34" charset="0"/>
              </a:rPr>
              <a:t>Activity 4</a:t>
            </a:r>
            <a:endParaRPr lang="en-US" sz="1430" b="1" dirty="0">
              <a:solidFill>
                <a:srgbClr val="C00000"/>
              </a:solidFill>
              <a:latin typeface="Arial" panose="020B0604020202020204" pitchFamily="34" charset="0"/>
              <a:cs typeface="Arial" panose="020B0604020202020204" pitchFamily="34" charset="0"/>
            </a:endParaRPr>
          </a:p>
          <a:p>
            <a:r>
              <a:rPr lang="en-US" sz="1430" b="1" dirty="0">
                <a:solidFill>
                  <a:schemeClr val="tx1"/>
                </a:solidFill>
                <a:latin typeface="Arial" panose="020B0604020202020204" pitchFamily="34" charset="0"/>
                <a:cs typeface="Arial" panose="020B0604020202020204" pitchFamily="34" charset="0"/>
              </a:rPr>
              <a:t>Task I</a:t>
            </a:r>
            <a:r>
              <a:rPr lang="en-US" sz="1430" dirty="0">
                <a:solidFill>
                  <a:schemeClr val="tx1"/>
                </a:solidFill>
                <a:latin typeface="Arial" panose="020B0604020202020204" pitchFamily="34" charset="0"/>
                <a:cs typeface="Arial" panose="020B0604020202020204" pitchFamily="34" charset="0"/>
              </a:rPr>
              <a:t>. To produce a locational description of your destination using appropriate maps.</a:t>
            </a:r>
          </a:p>
          <a:p>
            <a:pPr marL="342900" indent="-342900">
              <a:buClr>
                <a:srgbClr val="C00000"/>
              </a:buClr>
              <a:buFont typeface="+mj-lt"/>
              <a:buAutoNum type="alphaLcParenR"/>
            </a:pPr>
            <a:r>
              <a:rPr lang="en-US" sz="1430" dirty="0" smtClean="0">
                <a:solidFill>
                  <a:schemeClr val="tx1"/>
                </a:solidFill>
                <a:latin typeface="Arial" panose="020B0604020202020204" pitchFamily="34" charset="0"/>
                <a:cs typeface="Arial" panose="020B0604020202020204" pitchFamily="34" charset="0"/>
              </a:rPr>
              <a:t>Describe </a:t>
            </a:r>
            <a:r>
              <a:rPr lang="en-US" sz="1430" dirty="0">
                <a:solidFill>
                  <a:schemeClr val="tx1"/>
                </a:solidFill>
                <a:latin typeface="Arial" panose="020B0604020202020204" pitchFamily="34" charset="0"/>
                <a:cs typeface="Arial" panose="020B0604020202020204" pitchFamily="34" charset="0"/>
              </a:rPr>
              <a:t>the location of your chosen area in local, national and international contexts.</a:t>
            </a:r>
          </a:p>
          <a:p>
            <a:pPr marL="342900" indent="-342900">
              <a:buClr>
                <a:srgbClr val="C00000"/>
              </a:buClr>
              <a:buFont typeface="+mj-lt"/>
              <a:buAutoNum type="alphaLcParenR"/>
            </a:pPr>
            <a:r>
              <a:rPr lang="en-US" sz="1430" dirty="0" smtClean="0">
                <a:solidFill>
                  <a:schemeClr val="tx1"/>
                </a:solidFill>
                <a:latin typeface="Arial" panose="020B0604020202020204" pitchFamily="34" charset="0"/>
                <a:cs typeface="Arial" panose="020B0604020202020204" pitchFamily="34" charset="0"/>
              </a:rPr>
              <a:t>Produce </a:t>
            </a:r>
            <a:r>
              <a:rPr lang="en-US" sz="1430" dirty="0">
                <a:solidFill>
                  <a:schemeClr val="tx1"/>
                </a:solidFill>
                <a:latin typeface="Arial" panose="020B0604020202020204" pitchFamily="34" charset="0"/>
                <a:cs typeface="Arial" panose="020B0604020202020204" pitchFamily="34" charset="0"/>
              </a:rPr>
              <a:t>a labelled map for each scale that includes appropriate destination information.</a:t>
            </a:r>
          </a:p>
          <a:p>
            <a:r>
              <a:rPr lang="en-US" sz="1430" dirty="0">
                <a:solidFill>
                  <a:schemeClr val="tx1"/>
                </a:solidFill>
                <a:latin typeface="Arial" panose="020B0604020202020204" pitchFamily="34" charset="0"/>
                <a:cs typeface="Arial" panose="020B0604020202020204" pitchFamily="34" charset="0"/>
              </a:rPr>
              <a:t>Emphasis should be given to features of the destination that makes it </a:t>
            </a:r>
            <a:r>
              <a:rPr lang="en-US" sz="1430" dirty="0" smtClean="0">
                <a:solidFill>
                  <a:schemeClr val="tx1"/>
                </a:solidFill>
                <a:latin typeface="Arial" panose="020B0604020202020204" pitchFamily="34" charset="0"/>
                <a:cs typeface="Arial" panose="020B0604020202020204" pitchFamily="34" charset="0"/>
              </a:rPr>
              <a:t>appealing </a:t>
            </a:r>
            <a:r>
              <a:rPr lang="en-US" sz="1430" dirty="0">
                <a:solidFill>
                  <a:schemeClr val="tx1"/>
                </a:solidFill>
                <a:latin typeface="Arial" panose="020B0604020202020204" pitchFamily="34" charset="0"/>
                <a:cs typeface="Arial" panose="020B0604020202020204" pitchFamily="34" charset="0"/>
              </a:rPr>
              <a:t>to particular types of visitors. For example, obtain a map showing public transport within the local area. Assess how accessible each of the following are, in terms of journey time, costs and availability of services:</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Airport</a:t>
            </a:r>
            <a:r>
              <a:rPr lang="en-US" sz="1430" dirty="0">
                <a:solidFill>
                  <a:schemeClr val="tx1"/>
                </a:solidFill>
                <a:latin typeface="Arial" panose="020B0604020202020204" pitchFamily="34" charset="0"/>
                <a:cs typeface="Arial" panose="020B0604020202020204" pitchFamily="34" charset="0"/>
              </a:rPr>
              <a:t>,</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Central </a:t>
            </a:r>
            <a:r>
              <a:rPr lang="en-US" sz="1430" dirty="0">
                <a:solidFill>
                  <a:schemeClr val="tx1"/>
                </a:solidFill>
                <a:latin typeface="Arial" panose="020B0604020202020204" pitchFamily="34" charset="0"/>
                <a:cs typeface="Arial" panose="020B0604020202020204" pitchFamily="34" charset="0"/>
              </a:rPr>
              <a:t>Business District,</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Major </a:t>
            </a:r>
            <a:r>
              <a:rPr lang="en-US" sz="1430" dirty="0">
                <a:solidFill>
                  <a:schemeClr val="tx1"/>
                </a:solidFill>
                <a:latin typeface="Arial" panose="020B0604020202020204" pitchFamily="34" charset="0"/>
                <a:cs typeface="Arial" panose="020B0604020202020204" pitchFamily="34" charset="0"/>
              </a:rPr>
              <a:t>event venue,</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3 </a:t>
            </a:r>
            <a:r>
              <a:rPr lang="en-US" sz="1430" dirty="0">
                <a:solidFill>
                  <a:schemeClr val="tx1"/>
                </a:solidFill>
                <a:latin typeface="Arial" panose="020B0604020202020204" pitchFamily="34" charset="0"/>
                <a:cs typeface="Arial" panose="020B0604020202020204" pitchFamily="34" charset="0"/>
              </a:rPr>
              <a:t>leading visitor attractions,</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Main </a:t>
            </a:r>
            <a:r>
              <a:rPr lang="en-US" sz="1430" dirty="0">
                <a:solidFill>
                  <a:schemeClr val="tx1"/>
                </a:solidFill>
                <a:latin typeface="Arial" panose="020B0604020202020204" pitchFamily="34" charset="0"/>
                <a:cs typeface="Arial" panose="020B0604020202020204" pitchFamily="34" charset="0"/>
              </a:rPr>
              <a:t>tourist hotel,</a:t>
            </a:r>
          </a:p>
          <a:p>
            <a:pPr marL="574675" indent="-280988">
              <a:buClr>
                <a:srgbClr val="C00000"/>
              </a:buClr>
              <a:buFont typeface="Wingdings" panose="05000000000000000000" pitchFamily="2" charset="2"/>
              <a:buChar char="§"/>
            </a:pPr>
            <a:r>
              <a:rPr lang="en-US" sz="1430" dirty="0" smtClean="0">
                <a:solidFill>
                  <a:schemeClr val="tx1"/>
                </a:solidFill>
                <a:latin typeface="Arial" panose="020B0604020202020204" pitchFamily="34" charset="0"/>
                <a:cs typeface="Arial" panose="020B0604020202020204" pitchFamily="34" charset="0"/>
              </a:rPr>
              <a:t>Main </a:t>
            </a:r>
            <a:r>
              <a:rPr lang="en-US" sz="1430" dirty="0">
                <a:solidFill>
                  <a:schemeClr val="tx1"/>
                </a:solidFill>
                <a:latin typeface="Arial" panose="020B0604020202020204" pitchFamily="34" charset="0"/>
                <a:cs typeface="Arial" panose="020B0604020202020204" pitchFamily="34" charset="0"/>
              </a:rPr>
              <a:t>sports stadium.</a:t>
            </a:r>
          </a:p>
          <a:p>
            <a:r>
              <a:rPr lang="en-US" sz="1430" b="1" dirty="0">
                <a:solidFill>
                  <a:schemeClr val="tx1"/>
                </a:solidFill>
                <a:latin typeface="Arial" panose="020B0604020202020204" pitchFamily="34" charset="0"/>
                <a:cs typeface="Arial" panose="020B0604020202020204" pitchFamily="34" charset="0"/>
              </a:rPr>
              <a:t>Task 2. </a:t>
            </a:r>
            <a:r>
              <a:rPr lang="en-US" sz="1430" dirty="0">
                <a:solidFill>
                  <a:schemeClr val="tx1"/>
                </a:solidFill>
                <a:latin typeface="Arial" panose="020B0604020202020204" pitchFamily="34" charset="0"/>
                <a:cs typeface="Arial" panose="020B0604020202020204" pitchFamily="34" charset="0"/>
              </a:rPr>
              <a:t>To appreciate the major factors influencing the destination’s visitor appeal.</a:t>
            </a:r>
          </a:p>
          <a:p>
            <a:r>
              <a:rPr lang="en-US" sz="1430" dirty="0">
                <a:solidFill>
                  <a:schemeClr val="tx1"/>
                </a:solidFill>
                <a:latin typeface="Arial" panose="020B0604020202020204" pitchFamily="34" charset="0"/>
                <a:cs typeface="Arial" panose="020B0604020202020204" pitchFamily="34" charset="0"/>
              </a:rPr>
              <a:t>For the chosen destination provide full details of the following:</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Location (landscape features),</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Climate,</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Natural environment,</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Accessibility (internal and external),</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Accommodation options,</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Attractions (natural and built),</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Food, drink and entertainment facilities,</a:t>
            </a:r>
          </a:p>
          <a:p>
            <a:pPr marL="574675" indent="-280988">
              <a:buClr>
                <a:srgbClr val="C00000"/>
              </a:buClr>
              <a:buFont typeface="Wingdings" panose="05000000000000000000" pitchFamily="2" charset="2"/>
              <a:buChar char="ü"/>
            </a:pPr>
            <a:r>
              <a:rPr lang="en-US" sz="1430" dirty="0">
                <a:solidFill>
                  <a:schemeClr val="tx1"/>
                </a:solidFill>
                <a:latin typeface="Arial" panose="020B0604020202020204" pitchFamily="34" charset="0"/>
                <a:cs typeface="Arial" panose="020B0604020202020204" pitchFamily="34" charset="0"/>
              </a:rPr>
              <a:t>Culture (dress, arts and crafts, performance, language and religion).</a:t>
            </a:r>
          </a:p>
          <a:p>
            <a:r>
              <a:rPr lang="en-US" sz="1430" dirty="0">
                <a:solidFill>
                  <a:schemeClr val="tx1"/>
                </a:solidFill>
                <a:latin typeface="Arial" panose="020B0604020202020204" pitchFamily="34" charset="0"/>
                <a:cs typeface="Arial" panose="020B0604020202020204" pitchFamily="34" charset="0"/>
              </a:rPr>
              <a:t>In this way, it will be possible to evaluate the appeal of your chosen destination to different types of visitor.</a:t>
            </a:r>
          </a:p>
        </p:txBody>
      </p:sp>
      <p:sp>
        <p:nvSpPr>
          <p:cNvPr id="7" name="Oval 6"/>
          <p:cNvSpPr/>
          <p:nvPr/>
        </p:nvSpPr>
        <p:spPr>
          <a:xfrm rot="2089674">
            <a:off x="8637216" y="976129"/>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8" name="Picture 7"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83660" y="1705551"/>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145985"/>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1938992"/>
          </a:xfrm>
          <a:prstGeom prst="rect">
            <a:avLst/>
          </a:prstGeom>
        </p:spPr>
        <p:txBody>
          <a:bodyPr wrap="square">
            <a:spAutoFit/>
          </a:bodyPr>
          <a:lstStyle/>
          <a:p>
            <a:pPr>
              <a:buClr>
                <a:srgbClr val="C00000"/>
              </a:buClr>
              <a:buSzPct val="80000"/>
            </a:pPr>
            <a:r>
              <a:rPr lang="en-US" sz="2000" b="1" dirty="0" smtClean="0">
                <a:solidFill>
                  <a:srgbClr val="C00000"/>
                </a:solidFill>
              </a:rPr>
              <a:t>Features </a:t>
            </a:r>
            <a:r>
              <a:rPr lang="en-US" sz="2000" b="1" dirty="0">
                <a:solidFill>
                  <a:srgbClr val="C00000"/>
                </a:solidFill>
              </a:rPr>
              <a:t>of location identified and described using reference sources</a:t>
            </a:r>
          </a:p>
          <a:p>
            <a:pPr marL="342900" indent="-342900">
              <a:buClr>
                <a:srgbClr val="C00000"/>
              </a:buClr>
              <a:buSzPct val="80000"/>
              <a:buFont typeface="Arial" panose="020B0604020202020204" pitchFamily="34" charset="0"/>
              <a:buChar char="►"/>
            </a:pPr>
            <a:r>
              <a:rPr lang="en-US" sz="2000" dirty="0"/>
              <a:t>If you undertook some forms of secondary research to help you complete Tasks 1 and 2, you will have already demonstrated the skill of using reference sources correctly. Now, to give you a further opportunity to undertake research and use reference sources, let us look at a case study based on a new resort development in the Maldives.</a:t>
            </a:r>
            <a:endParaRPr lang="en-US" sz="2000" dirty="0" smtClean="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6482" y="3068960"/>
            <a:ext cx="7913950" cy="2088232"/>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9802" y="5157192"/>
            <a:ext cx="2356014" cy="1482009"/>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929136" y="5161384"/>
            <a:ext cx="2434952" cy="1482145"/>
          </a:xfrm>
          <a:prstGeom prst="rect">
            <a:avLst/>
          </a:prstGeom>
        </p:spPr>
      </p:pic>
      <p:pic>
        <p:nvPicPr>
          <p:cNvPr id="62466" name="Picture 2" descr="Centara Ras Fushi Resort &amp; Spa Maldive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364088" y="5161384"/>
            <a:ext cx="3096344" cy="1477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64512"/>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09200"/>
          </a:xfrm>
          <a:prstGeom prst="rect">
            <a:avLst/>
          </a:prstGeom>
        </p:spPr>
        <p:txBody>
          <a:bodyPr wrap="square">
            <a:spAutoFit/>
          </a:bodyPr>
          <a:lstStyle/>
          <a:p>
            <a:pPr>
              <a:buClr>
                <a:srgbClr val="C00000"/>
              </a:buClr>
              <a:buSzPct val="80000"/>
            </a:pPr>
            <a:r>
              <a:rPr lang="en-US" sz="2200" b="1" dirty="0" smtClean="0">
                <a:solidFill>
                  <a:srgbClr val="C00000"/>
                </a:solidFill>
              </a:rPr>
              <a:t>Features </a:t>
            </a:r>
            <a:r>
              <a:rPr lang="en-US" sz="2200" b="1" dirty="0">
                <a:solidFill>
                  <a:srgbClr val="C00000"/>
                </a:solidFill>
              </a:rPr>
              <a:t>of location identified and described using reference sources</a:t>
            </a:r>
          </a:p>
          <a:p>
            <a:pPr marL="342900" indent="-342900">
              <a:buClr>
                <a:srgbClr val="C00000"/>
              </a:buClr>
              <a:buSzPct val="80000"/>
              <a:buFont typeface="Arial" panose="020B0604020202020204" pitchFamily="34" charset="0"/>
              <a:buChar char="►"/>
            </a:pPr>
            <a:r>
              <a:rPr lang="en-US" sz="2200" dirty="0"/>
              <a:t>Centara Hotels and Resorts, Thailand’s leading hotel group, has invested US$ 49 million in a new property in the Maldives. </a:t>
            </a:r>
            <a:endParaRPr lang="en-US" sz="2200" dirty="0" smtClean="0"/>
          </a:p>
          <a:p>
            <a:pPr marL="342900" indent="-342900">
              <a:buClr>
                <a:srgbClr val="C00000"/>
              </a:buClr>
              <a:buSzPct val="80000"/>
              <a:buFont typeface="Arial" panose="020B0604020202020204" pitchFamily="34" charset="0"/>
              <a:buChar char="►"/>
            </a:pPr>
            <a:r>
              <a:rPr lang="en-US" sz="2200" dirty="0" smtClean="0"/>
              <a:t>The </a:t>
            </a:r>
            <a:r>
              <a:rPr lang="en-US" sz="2200" dirty="0"/>
              <a:t>Centara Grand Island Resort and Spa, shown in the figure above, is located on South Ari Atoll. It was opened at the end of 2009 and delivers a unique 4-star resort experience. The new resort is relatively close to Male Airport with an air transfer time of just 25 minutes; or 85 minutes by speed boat.</a:t>
            </a:r>
          </a:p>
          <a:p>
            <a:pPr marL="342900" indent="-342900">
              <a:buClr>
                <a:srgbClr val="C00000"/>
              </a:buClr>
              <a:buSzPct val="80000"/>
              <a:buFont typeface="Arial" panose="020B0604020202020204" pitchFamily="34" charset="0"/>
              <a:buChar char="►"/>
            </a:pPr>
            <a:r>
              <a:rPr lang="en-US" sz="2200" dirty="0"/>
              <a:t>For diving enthusiasts, the resort enjoys an excellent local reef, complete with a sunken ship wreck and is within easy reach of the top dive spots in Ari Atoll. </a:t>
            </a:r>
            <a:endParaRPr lang="en-US" sz="2200" dirty="0" smtClean="0"/>
          </a:p>
          <a:p>
            <a:pPr marL="342900" indent="-342900">
              <a:buClr>
                <a:srgbClr val="C00000"/>
              </a:buClr>
              <a:buSzPct val="80000"/>
              <a:buFont typeface="Arial" panose="020B0604020202020204" pitchFamily="34" charset="0"/>
              <a:buChar char="►"/>
            </a:pPr>
            <a:r>
              <a:rPr lang="en-US" sz="2200" dirty="0" smtClean="0"/>
              <a:t>The </a:t>
            </a:r>
            <a:r>
              <a:rPr lang="en-US" sz="2200" dirty="0"/>
              <a:t>Centara Grand Island Resort and Spa provides an exceptional holiday experience for both couples and families. Barefoot luxury is combined with an active and </a:t>
            </a:r>
            <a:r>
              <a:rPr lang="en-US" sz="2200" dirty="0" smtClean="0"/>
              <a:t>varied social program </a:t>
            </a:r>
            <a:r>
              <a:rPr lang="en-US" sz="2200" dirty="0"/>
              <a:t>for both adults and children. </a:t>
            </a:r>
            <a:endParaRPr lang="en-US" sz="2200" dirty="0" smtClean="0"/>
          </a:p>
        </p:txBody>
      </p:sp>
      <p:sp>
        <p:nvSpPr>
          <p:cNvPr id="9" name="TextBox 8">
            <a:hlinkClick r:id="rId4" action="ppaction://hlinkfile"/>
          </p:cNvPr>
          <p:cNvSpPr txBox="1"/>
          <p:nvPr/>
        </p:nvSpPr>
        <p:spPr>
          <a:xfrm>
            <a:off x="6232004" y="6269250"/>
            <a:ext cx="2660476" cy="400110"/>
          </a:xfrm>
          <a:prstGeom prst="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Centara Brochure</a:t>
            </a:r>
            <a:endParaRPr lang="en-US" sz="2000" dirty="0"/>
          </a:p>
        </p:txBody>
      </p:sp>
    </p:spTree>
    <p:extLst>
      <p:ext uri="{BB962C8B-B14F-4D97-AF65-F5344CB8AC3E}">
        <p14:creationId xmlns:p14="http://schemas.microsoft.com/office/powerpoint/2010/main" val="488788763"/>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4193456"/>
          </a:xfrm>
          <a:prstGeom prst="rect">
            <a:avLst/>
          </a:prstGeom>
        </p:spPr>
        <p:txBody>
          <a:bodyPr wrap="square">
            <a:spAutoFit/>
          </a:bodyPr>
          <a:lstStyle/>
          <a:p>
            <a:pPr>
              <a:buClr>
                <a:srgbClr val="C00000"/>
              </a:buClr>
              <a:buSzPct val="80000"/>
            </a:pPr>
            <a:r>
              <a:rPr lang="en-US" sz="2050" b="1" dirty="0" smtClean="0">
                <a:solidFill>
                  <a:srgbClr val="C00000"/>
                </a:solidFill>
              </a:rPr>
              <a:t>Features </a:t>
            </a:r>
            <a:r>
              <a:rPr lang="en-US" sz="2050" b="1" dirty="0">
                <a:solidFill>
                  <a:srgbClr val="C00000"/>
                </a:solidFill>
              </a:rPr>
              <a:t>of location identified and described using reference sources</a:t>
            </a:r>
          </a:p>
          <a:p>
            <a:pPr marL="342900" indent="-342900">
              <a:buClr>
                <a:srgbClr val="C00000"/>
              </a:buClr>
              <a:buSzPct val="80000"/>
              <a:buFont typeface="Arial" panose="020B0604020202020204" pitchFamily="34" charset="0"/>
              <a:buChar char="►"/>
            </a:pPr>
            <a:r>
              <a:rPr lang="en-US" sz="2050" dirty="0" smtClean="0"/>
              <a:t>The </a:t>
            </a:r>
            <a:r>
              <a:rPr lang="en-US" sz="2050" dirty="0"/>
              <a:t>resorts objective is to offer much more than just a day-time, water-oriented resort experience. Adults enjoy premium levels of service with:</a:t>
            </a:r>
          </a:p>
          <a:p>
            <a:pPr marL="685800" indent="-342900">
              <a:buClr>
                <a:srgbClr val="C00000"/>
              </a:buClr>
              <a:buSzPct val="100000"/>
              <a:buFont typeface="Wingdings" panose="05000000000000000000" pitchFamily="2" charset="2"/>
              <a:buChar char="§"/>
            </a:pPr>
            <a:r>
              <a:rPr lang="en-US" sz="2050" dirty="0" smtClean="0"/>
              <a:t>a </a:t>
            </a:r>
            <a:r>
              <a:rPr lang="en-US" sz="2050" dirty="0"/>
              <a:t>variety of dining options,</a:t>
            </a:r>
          </a:p>
          <a:p>
            <a:pPr marL="685800" indent="-342900">
              <a:buClr>
                <a:srgbClr val="C00000"/>
              </a:buClr>
              <a:buSzPct val="100000"/>
              <a:buFont typeface="Wingdings" panose="05000000000000000000" pitchFamily="2" charset="2"/>
              <a:buChar char="§"/>
            </a:pPr>
            <a:r>
              <a:rPr lang="en-US" sz="2050" dirty="0" smtClean="0"/>
              <a:t>pools</a:t>
            </a:r>
            <a:r>
              <a:rPr lang="en-US" sz="2050" dirty="0"/>
              <a:t>, recreational activities, sports and fitness options,</a:t>
            </a:r>
          </a:p>
          <a:p>
            <a:pPr marL="685800" indent="-342900">
              <a:buClr>
                <a:srgbClr val="C00000"/>
              </a:buClr>
              <a:buSzPct val="100000"/>
              <a:buFont typeface="Wingdings" panose="05000000000000000000" pitchFamily="2" charset="2"/>
              <a:buChar char="§"/>
            </a:pPr>
            <a:r>
              <a:rPr lang="en-US" sz="2050" dirty="0" smtClean="0"/>
              <a:t>bars </a:t>
            </a:r>
            <a:r>
              <a:rPr lang="en-US" sz="2050" dirty="0"/>
              <a:t>and lounges with nightly entertainment, and</a:t>
            </a:r>
          </a:p>
          <a:p>
            <a:pPr marL="685800" indent="-342900">
              <a:buClr>
                <a:srgbClr val="C00000"/>
              </a:buClr>
              <a:buSzPct val="100000"/>
              <a:buFont typeface="Wingdings" panose="05000000000000000000" pitchFamily="2" charset="2"/>
              <a:buChar char="§"/>
            </a:pPr>
            <a:r>
              <a:rPr lang="en-US" sz="2050" dirty="0" smtClean="0"/>
              <a:t>Centara </a:t>
            </a:r>
            <a:r>
              <a:rPr lang="en-US" sz="2050" dirty="0"/>
              <a:t>Hotels and Resorts very own 5-star Spa experience - Spa Cenvaree.</a:t>
            </a:r>
          </a:p>
          <a:p>
            <a:pPr marL="342900" indent="-342900">
              <a:buClr>
                <a:srgbClr val="C00000"/>
              </a:buClr>
              <a:buSzPct val="80000"/>
              <a:buFont typeface="Arial" panose="020B0604020202020204" pitchFamily="34" charset="0"/>
              <a:buChar char="►"/>
            </a:pPr>
            <a:r>
              <a:rPr lang="en-US" sz="2050" dirty="0"/>
              <a:t>Children will benefit from the new Centara </a:t>
            </a:r>
            <a:r>
              <a:rPr lang="en-US" sz="2050" dirty="0" smtClean="0"/>
              <a:t/>
            </a:r>
            <a:br>
              <a:rPr lang="en-US" sz="2050" dirty="0" smtClean="0"/>
            </a:br>
            <a:r>
              <a:rPr lang="en-US" sz="2050" dirty="0" smtClean="0"/>
              <a:t>Hotels </a:t>
            </a:r>
            <a:r>
              <a:rPr lang="en-US" sz="2050" dirty="0"/>
              <a:t>and Resorts Kids Club concept offering:</a:t>
            </a:r>
          </a:p>
          <a:p>
            <a:pPr marL="685800" indent="-342900">
              <a:buClr>
                <a:srgbClr val="C00000"/>
              </a:buClr>
              <a:buSzPct val="100000"/>
              <a:buFont typeface="Wingdings" panose="05000000000000000000" pitchFamily="2" charset="2"/>
              <a:buChar char="§"/>
            </a:pPr>
            <a:r>
              <a:rPr lang="en-US" sz="2050" dirty="0" smtClean="0"/>
              <a:t>Kid </a:t>
            </a:r>
            <a:r>
              <a:rPr lang="en-US" sz="2050" dirty="0"/>
              <a:t>Camp for ages 4 to 9</a:t>
            </a:r>
          </a:p>
          <a:p>
            <a:pPr marL="685800" indent="-342900">
              <a:buClr>
                <a:srgbClr val="C00000"/>
              </a:buClr>
              <a:buSzPct val="100000"/>
              <a:buFont typeface="Wingdings" panose="05000000000000000000" pitchFamily="2" charset="2"/>
              <a:buChar char="§"/>
            </a:pPr>
            <a:r>
              <a:rPr lang="en-US" sz="2050" dirty="0" smtClean="0"/>
              <a:t>E-zone </a:t>
            </a:r>
            <a:r>
              <a:rPr lang="en-US" sz="2050" dirty="0"/>
              <a:t>for ages 10 to </a:t>
            </a:r>
            <a:r>
              <a:rPr lang="en-US" sz="2050" dirty="0" smtClean="0"/>
              <a:t>17</a:t>
            </a:r>
          </a:p>
        </p:txBody>
      </p:sp>
      <p:sp>
        <p:nvSpPr>
          <p:cNvPr id="7" name="Rounded Rectangle 6"/>
          <p:cNvSpPr/>
          <p:nvPr/>
        </p:nvSpPr>
        <p:spPr>
          <a:xfrm>
            <a:off x="165110" y="5517232"/>
            <a:ext cx="8727370" cy="1102490"/>
          </a:xfrm>
          <a:prstGeom prst="roundRect">
            <a:avLst>
              <a:gd name="adj" fmla="val 4717"/>
            </a:avLst>
          </a:prstGeom>
          <a:solidFill>
            <a:srgbClr val="B5F1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dirty="0" smtClean="0">
                <a:solidFill>
                  <a:schemeClr val="tx1"/>
                </a:solidFill>
                <a:latin typeface="Arial" panose="020B0604020202020204" pitchFamily="34" charset="0"/>
                <a:cs typeface="Arial" panose="020B0604020202020204" pitchFamily="34" charset="0"/>
              </a:rPr>
              <a:t>Using </a:t>
            </a:r>
            <a:r>
              <a:rPr lang="en-US" sz="2100" dirty="0">
                <a:solidFill>
                  <a:schemeClr val="tx1"/>
                </a:solidFill>
                <a:latin typeface="Arial" panose="020B0604020202020204" pitchFamily="34" charset="0"/>
                <a:cs typeface="Arial" panose="020B0604020202020204" pitchFamily="34" charset="0"/>
              </a:rPr>
              <a:t>the information in the above case study and your own research, repeat the previous Task 2 to help you fully understand and appreciate the major factors influencing the Centara resorts visitor appeal.</a:t>
            </a:r>
          </a:p>
        </p:txBody>
      </p:sp>
      <p:sp>
        <p:nvSpPr>
          <p:cNvPr id="8" name="Oval 7"/>
          <p:cNvSpPr/>
          <p:nvPr/>
        </p:nvSpPr>
        <p:spPr>
          <a:xfrm rot="2089674">
            <a:off x="8637216" y="5405984"/>
            <a:ext cx="454263" cy="454263"/>
          </a:xfrm>
          <a:prstGeom prst="ellipse">
            <a:avLst/>
          </a:prstGeom>
          <a:solidFill>
            <a:srgbClr val="B5F1C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C</a:t>
            </a:r>
            <a:endParaRPr lang="en-US" b="1" dirty="0">
              <a:solidFill>
                <a:srgbClr val="C0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12160" y="3705092"/>
            <a:ext cx="2880320" cy="1712623"/>
          </a:xfrm>
          <a:prstGeom prst="rect">
            <a:avLst/>
          </a:prstGeom>
        </p:spPr>
      </p:pic>
    </p:spTree>
    <p:extLst>
      <p:ext uri="{BB962C8B-B14F-4D97-AF65-F5344CB8AC3E}">
        <p14:creationId xmlns:p14="http://schemas.microsoft.com/office/powerpoint/2010/main" val="2367301195"/>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455340"/>
          </a:xfrm>
          <a:prstGeom prst="rect">
            <a:avLst/>
          </a:prstGeom>
        </p:spPr>
        <p:txBody>
          <a:bodyPr wrap="square">
            <a:spAutoFit/>
          </a:bodyPr>
          <a:lstStyle/>
          <a:p>
            <a:pPr>
              <a:buClr>
                <a:srgbClr val="C00000"/>
              </a:buClr>
              <a:buSzPct val="80000"/>
            </a:pPr>
            <a:r>
              <a:rPr lang="en-US" sz="2050" b="1" dirty="0" smtClean="0">
                <a:solidFill>
                  <a:srgbClr val="C00000"/>
                </a:solidFill>
              </a:rPr>
              <a:t>Features </a:t>
            </a:r>
            <a:r>
              <a:rPr lang="en-US" sz="2050" b="1" dirty="0">
                <a:solidFill>
                  <a:srgbClr val="C00000"/>
                </a:solidFill>
              </a:rPr>
              <a:t>of location identified and described using reference sources</a:t>
            </a:r>
          </a:p>
          <a:p>
            <a:pPr marL="342900" indent="-342900">
              <a:buClr>
                <a:srgbClr val="C00000"/>
              </a:buClr>
              <a:buSzPct val="80000"/>
              <a:buFont typeface="Arial" panose="020B0604020202020204" pitchFamily="34" charset="0"/>
              <a:buChar char="►"/>
            </a:pPr>
            <a:r>
              <a:rPr lang="en-US" sz="2050" dirty="0" smtClean="0"/>
              <a:t>Guests </a:t>
            </a:r>
            <a:r>
              <a:rPr lang="en-US" sz="2050" dirty="0"/>
              <a:t>are able to choose from 7 categories of beachfront and over-water accommodation, which range from 76 </a:t>
            </a:r>
            <a:r>
              <a:rPr lang="en-US" sz="2050" dirty="0" smtClean="0"/>
              <a:t>sq. </a:t>
            </a:r>
            <a:r>
              <a:rPr lang="en-US" sz="2050" dirty="0" err="1" smtClean="0"/>
              <a:t>mts.</a:t>
            </a:r>
            <a:r>
              <a:rPr lang="en-US" sz="2050" dirty="0" smtClean="0"/>
              <a:t> </a:t>
            </a:r>
          </a:p>
          <a:p>
            <a:pPr marL="342900" indent="-342900">
              <a:buClr>
                <a:srgbClr val="C00000"/>
              </a:buClr>
              <a:buSzPct val="80000"/>
              <a:buFont typeface="Arial" panose="020B0604020202020204" pitchFamily="34" charset="0"/>
              <a:buChar char="►"/>
            </a:pPr>
            <a:r>
              <a:rPr lang="en-US" sz="2050" dirty="0" smtClean="0"/>
              <a:t>Beach </a:t>
            </a:r>
            <a:r>
              <a:rPr lang="en-US" sz="2050" dirty="0"/>
              <a:t>Suites (complete with separate living room, large terrace and indoor and outdoor showers) up to 146 </a:t>
            </a:r>
            <a:r>
              <a:rPr lang="en-US" sz="2050" dirty="0" err="1"/>
              <a:t>sq</a:t>
            </a:r>
            <a:r>
              <a:rPr lang="en-US" sz="2050" dirty="0"/>
              <a:t> </a:t>
            </a:r>
            <a:r>
              <a:rPr lang="en-US" sz="2050" dirty="0" err="1"/>
              <a:t>mts</a:t>
            </a:r>
            <a:r>
              <a:rPr lang="en-US" sz="2050" dirty="0"/>
              <a:t> </a:t>
            </a:r>
            <a:endParaRPr lang="en-US" sz="2050" dirty="0" smtClean="0"/>
          </a:p>
          <a:p>
            <a:pPr marL="342900" indent="-342900">
              <a:buClr>
                <a:srgbClr val="C00000"/>
              </a:buClr>
              <a:buSzPct val="80000"/>
              <a:buFont typeface="Arial" panose="020B0604020202020204" pitchFamily="34" charset="0"/>
              <a:buChar char="►"/>
            </a:pPr>
            <a:r>
              <a:rPr lang="en-US" sz="2050" dirty="0" smtClean="0"/>
              <a:t>Luxury </a:t>
            </a:r>
            <a:r>
              <a:rPr lang="en-US" sz="2050" dirty="0"/>
              <a:t>Beachfront Pool Villas (which come complete with their own private pool and membership of the exclusive Island Club - which offers guests in selected categories of accommodation a “resort within a resort” experience specially designed for discerning travellers).</a:t>
            </a:r>
          </a:p>
          <a:p>
            <a:pPr marL="342900" indent="-342900">
              <a:buClr>
                <a:srgbClr val="C00000"/>
              </a:buClr>
              <a:buSzPct val="80000"/>
              <a:buFont typeface="Arial" panose="020B0604020202020204" pitchFamily="34" charset="0"/>
              <a:buChar char="►"/>
            </a:pPr>
            <a:r>
              <a:rPr lang="en-US" sz="2050" dirty="0" smtClean="0"/>
              <a:t>Based </a:t>
            </a:r>
            <a:r>
              <a:rPr lang="en-US" sz="2050" dirty="0"/>
              <a:t>around the small pool, Island Club guests enjoy premium levels of attention and services including access to the exclusive Club Lounge with daily servings of complimentary meals, snacks and drinks including complimentary evening cocktails and canapes. </a:t>
            </a:r>
            <a:endParaRPr lang="en-US" sz="2050" dirty="0" smtClean="0"/>
          </a:p>
          <a:p>
            <a:pPr marL="342900" indent="-342900">
              <a:buClr>
                <a:srgbClr val="C00000"/>
              </a:buClr>
              <a:buSzPct val="80000"/>
              <a:buFont typeface="Arial" panose="020B0604020202020204" pitchFamily="34" charset="0"/>
              <a:buChar char="►"/>
            </a:pPr>
            <a:r>
              <a:rPr lang="en-US" sz="2050" dirty="0" smtClean="0"/>
              <a:t>The </a:t>
            </a:r>
            <a:r>
              <a:rPr lang="en-US" sz="2050" dirty="0"/>
              <a:t>private pool features refreshing Spa Cenvaree mist sprays, complimentary mineral water, pre-lunch cold towel </a:t>
            </a:r>
            <a:r>
              <a:rPr lang="en-US" sz="2050" dirty="0" smtClean="0"/>
              <a:t>service</a:t>
            </a:r>
            <a:r>
              <a:rPr lang="en-US" sz="2050" dirty="0"/>
              <a:t>, afternoon fruits and sun bed concierge service</a:t>
            </a:r>
            <a:r>
              <a:rPr lang="en-US" sz="2050" dirty="0" smtClean="0"/>
              <a:t>.</a:t>
            </a:r>
            <a:endParaRPr lang="en-US" sz="2050" dirty="0"/>
          </a:p>
        </p:txBody>
      </p:sp>
      <p:sp>
        <p:nvSpPr>
          <p:cNvPr id="5" name="TextBox 4">
            <a:hlinkClick r:id="rId4" action="ppaction://hlinkfile"/>
          </p:cNvPr>
          <p:cNvSpPr txBox="1"/>
          <p:nvPr/>
        </p:nvSpPr>
        <p:spPr>
          <a:xfrm>
            <a:off x="6232004" y="6269250"/>
            <a:ext cx="2660476" cy="400110"/>
          </a:xfrm>
          <a:prstGeom prst="rect">
            <a:avLst/>
          </a:prstGeom>
          <a:solidFill>
            <a:schemeClr val="tx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Centara Brochure</a:t>
            </a:r>
            <a:endParaRPr lang="en-US" sz="2000" dirty="0"/>
          </a:p>
        </p:txBody>
      </p:sp>
    </p:spTree>
    <p:extLst>
      <p:ext uri="{BB962C8B-B14F-4D97-AF65-F5344CB8AC3E}">
        <p14:creationId xmlns:p14="http://schemas.microsoft.com/office/powerpoint/2010/main" val="102516911"/>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4000" dirty="0" smtClean="0"/>
              <a:t>2.3 – Investigate T&amp;T Destinations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707886"/>
          </a:xfrm>
          <a:prstGeom prst="rect">
            <a:avLst/>
          </a:prstGeom>
        </p:spPr>
        <p:txBody>
          <a:bodyPr wrap="square">
            <a:spAutoFit/>
          </a:bodyPr>
          <a:lstStyle/>
          <a:p>
            <a:pPr>
              <a:buClr>
                <a:srgbClr val="C00000"/>
              </a:buClr>
              <a:buSzPct val="80000"/>
            </a:pPr>
            <a:r>
              <a:rPr lang="en-US" sz="2000" b="1" dirty="0" smtClean="0">
                <a:solidFill>
                  <a:srgbClr val="C00000"/>
                </a:solidFill>
              </a:rPr>
              <a:t>Features </a:t>
            </a:r>
            <a:r>
              <a:rPr lang="en-US" sz="2000" b="1" dirty="0">
                <a:solidFill>
                  <a:srgbClr val="C00000"/>
                </a:solidFill>
              </a:rPr>
              <a:t>of location identified and described using reference sources</a:t>
            </a:r>
          </a:p>
          <a:p>
            <a:pPr marL="342900" indent="-342900">
              <a:buClr>
                <a:srgbClr val="C00000"/>
              </a:buClr>
              <a:buSzPct val="80000"/>
              <a:buFont typeface="Arial" panose="020B0604020202020204" pitchFamily="34" charset="0"/>
              <a:buChar char="►"/>
            </a:pPr>
            <a:r>
              <a:rPr lang="en-US" sz="2000" dirty="0" smtClean="0"/>
              <a:t>A </a:t>
            </a:r>
            <a:r>
              <a:rPr lang="en-US" sz="2000" dirty="0"/>
              <a:t>plan of the resort is shown here.</a:t>
            </a:r>
            <a:endParaRPr lang="en-US" sz="2000" dirty="0" smtClean="0"/>
          </a:p>
        </p:txBody>
      </p:sp>
      <p:pic>
        <p:nvPicPr>
          <p:cNvPr id="66562" name="Picture 2" descr="Image result for centara maldives hotel 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844824"/>
            <a:ext cx="8640960" cy="4737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649322"/>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2300630"/>
          </a:xfrm>
          <a:prstGeom prst="rect">
            <a:avLst/>
          </a:prstGeom>
        </p:spPr>
        <p:txBody>
          <a:bodyPr wrap="square">
            <a:spAutoFit/>
          </a:bodyPr>
          <a:lstStyle/>
          <a:p>
            <a:pPr>
              <a:buClr>
                <a:srgbClr val="C00000"/>
              </a:buClr>
              <a:buSzPct val="80000"/>
            </a:pPr>
            <a:r>
              <a:rPr lang="en-US" sz="2050" b="1" dirty="0" smtClean="0">
                <a:solidFill>
                  <a:srgbClr val="C00000"/>
                </a:solidFill>
              </a:rPr>
              <a:t>Reasons why certain tourists might be attracted to a location</a:t>
            </a:r>
            <a:endParaRPr lang="en-US" sz="2050" b="1" dirty="0">
              <a:solidFill>
                <a:srgbClr val="C00000"/>
              </a:solidFill>
            </a:endParaRPr>
          </a:p>
          <a:p>
            <a:pPr marL="342900" indent="-342900">
              <a:buClr>
                <a:srgbClr val="C00000"/>
              </a:buClr>
              <a:buSzPct val="80000"/>
              <a:buFont typeface="Arial" panose="020B0604020202020204" pitchFamily="34" charset="0"/>
              <a:buChar char="►"/>
            </a:pPr>
            <a:r>
              <a:rPr lang="en-US" sz="2050" dirty="0" smtClean="0"/>
              <a:t>The </a:t>
            </a:r>
            <a:r>
              <a:rPr lang="en-US" sz="2050" dirty="0"/>
              <a:t>choice of destination that any given tourist will visit is going to be very much influenced by their purpose visit. </a:t>
            </a:r>
            <a:endParaRPr lang="en-US" sz="2050" dirty="0" smtClean="0"/>
          </a:p>
          <a:p>
            <a:pPr marL="342900" indent="-342900">
              <a:buClr>
                <a:srgbClr val="C00000"/>
              </a:buClr>
              <a:buSzPct val="80000"/>
              <a:buFont typeface="Arial" panose="020B0604020202020204" pitchFamily="34" charset="0"/>
              <a:buChar char="►"/>
            </a:pPr>
            <a:r>
              <a:rPr lang="en-US" sz="2050" dirty="0" smtClean="0"/>
              <a:t>We </a:t>
            </a:r>
            <a:r>
              <a:rPr lang="en-US" sz="2050" dirty="0"/>
              <a:t>have already seen that there are several reasons for a visit and so it is quite obvious that the needs of a leisure tourist will be different than those of a business tourist or someone visiting relatives and friends. </a:t>
            </a:r>
            <a:endParaRPr lang="en-US" sz="2050" dirty="0" smtClean="0"/>
          </a:p>
        </p:txBody>
      </p:sp>
      <p:sp>
        <p:nvSpPr>
          <p:cNvPr id="3" name="Rectangle 2"/>
          <p:cNvSpPr/>
          <p:nvPr/>
        </p:nvSpPr>
        <p:spPr>
          <a:xfrm>
            <a:off x="179512" y="3322870"/>
            <a:ext cx="6120680" cy="3247043"/>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50" dirty="0"/>
              <a:t>In the same way, tourists travelling for medical treatment will have different priorities than those undertaking a religious pilgrimage or someone travelling to watch a major sporting event.</a:t>
            </a:r>
          </a:p>
          <a:p>
            <a:pPr marL="342900" indent="-342900">
              <a:buClr>
                <a:srgbClr val="C00000"/>
              </a:buClr>
              <a:buSzPct val="80000"/>
              <a:buFont typeface="Arial" panose="020B0604020202020204" pitchFamily="34" charset="0"/>
              <a:buChar char="►"/>
            </a:pPr>
            <a:r>
              <a:rPr lang="en-US" sz="2050" dirty="0"/>
              <a:t>However, it is important to remember that a destination is a complex mix of attractions and facilities, and that an individual tourist will make choices about where to stay and where to visit, according to their specific needs and requirements. </a:t>
            </a:r>
          </a:p>
        </p:txBody>
      </p:sp>
      <p:pic>
        <p:nvPicPr>
          <p:cNvPr id="73730" name="Picture 2" descr="Image result for backpacke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14594" y="3068960"/>
            <a:ext cx="2610157" cy="1936361"/>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Image result for dual income no kid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14594" y="5085184"/>
            <a:ext cx="2599218" cy="152151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230793393"/>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878532"/>
          </a:xfrm>
          <a:prstGeom prst="rect">
            <a:avLst/>
          </a:prstGeom>
        </p:spPr>
        <p:txBody>
          <a:bodyPr wrap="square">
            <a:spAutoFit/>
          </a:bodyPr>
          <a:lstStyle/>
          <a:p>
            <a:pPr>
              <a:buClr>
                <a:srgbClr val="C00000"/>
              </a:buClr>
              <a:buSzPct val="80000"/>
            </a:pPr>
            <a:r>
              <a:rPr lang="en-US" sz="1830" b="1" dirty="0" smtClean="0">
                <a:solidFill>
                  <a:srgbClr val="C00000"/>
                </a:solidFill>
              </a:rPr>
              <a:t>Reasons why certain tourists might be attracted to a location</a:t>
            </a:r>
            <a:endParaRPr lang="en-US" sz="1830" b="1" dirty="0">
              <a:solidFill>
                <a:srgbClr val="C00000"/>
              </a:solidFill>
            </a:endParaRPr>
          </a:p>
          <a:p>
            <a:pPr marL="342900" indent="-342900">
              <a:buClr>
                <a:srgbClr val="C00000"/>
              </a:buClr>
              <a:buSzPct val="80000"/>
              <a:buFont typeface="Arial" panose="020B0604020202020204" pitchFamily="34" charset="0"/>
              <a:buChar char="►"/>
            </a:pPr>
            <a:r>
              <a:rPr lang="en-US" sz="1830" dirty="0" smtClean="0"/>
              <a:t>One </a:t>
            </a:r>
            <a:r>
              <a:rPr lang="en-US" sz="1830" dirty="0"/>
              <a:t>of the ways in which international tourists can be classified is according to their age and economic status. It is, therefore, quite common to see reference being made to the following market segments:</a:t>
            </a:r>
          </a:p>
          <a:p>
            <a:pPr marL="685800" indent="-285750">
              <a:buClr>
                <a:srgbClr val="C00000"/>
              </a:buClr>
              <a:buSzPct val="80000"/>
              <a:buFont typeface="Wingdings" panose="05000000000000000000" pitchFamily="2" charset="2"/>
              <a:buChar char="§"/>
            </a:pPr>
            <a:r>
              <a:rPr lang="en-US" sz="1830" b="1" dirty="0" smtClean="0">
                <a:solidFill>
                  <a:srgbClr val="FF0000"/>
                </a:solidFill>
              </a:rPr>
              <a:t>Backpackers</a:t>
            </a:r>
            <a:r>
              <a:rPr lang="en-US" sz="1830" b="1" dirty="0">
                <a:solidFill>
                  <a:srgbClr val="FF0000"/>
                </a:solidFill>
              </a:rPr>
              <a:t>:</a:t>
            </a:r>
            <a:r>
              <a:rPr lang="en-US" sz="1830" dirty="0"/>
              <a:t> 18-24 years, no children. Often have a gap’ year before or after college/university and are attracted to adventurous activity. Consider themselves travellers not tourists. Generally well-educated but are very cost conscious.</a:t>
            </a:r>
          </a:p>
          <a:p>
            <a:pPr marL="685800" indent="-285750">
              <a:buClr>
                <a:srgbClr val="C00000"/>
              </a:buClr>
              <a:buSzPct val="80000"/>
              <a:buFont typeface="Wingdings" panose="05000000000000000000" pitchFamily="2" charset="2"/>
              <a:buChar char="§"/>
            </a:pPr>
            <a:r>
              <a:rPr lang="en-US" sz="1830" b="1" dirty="0">
                <a:solidFill>
                  <a:srgbClr val="FF0000"/>
                </a:solidFill>
              </a:rPr>
              <a:t>DINKY:</a:t>
            </a:r>
            <a:r>
              <a:rPr lang="en-US" sz="1830" dirty="0"/>
              <a:t> Dual Income No Kids Yet. These are younger couples, between 25 and 35 years of age, having no children means that </a:t>
            </a:r>
            <a:r>
              <a:rPr lang="en-US" sz="1830" dirty="0" smtClean="0"/>
              <a:t/>
            </a:r>
            <a:br>
              <a:rPr lang="en-US" sz="1830" dirty="0" smtClean="0"/>
            </a:br>
            <a:r>
              <a:rPr lang="en-US" sz="1830" dirty="0" smtClean="0"/>
              <a:t>they </a:t>
            </a:r>
            <a:r>
              <a:rPr lang="en-US" sz="1830" dirty="0"/>
              <a:t>are relatively affluent.</a:t>
            </a:r>
          </a:p>
          <a:p>
            <a:pPr marL="685800" indent="-285750">
              <a:buClr>
                <a:srgbClr val="C00000"/>
              </a:buClr>
              <a:buSzPct val="80000"/>
              <a:buFont typeface="Wingdings" panose="05000000000000000000" pitchFamily="2" charset="2"/>
              <a:buChar char="§"/>
            </a:pPr>
            <a:r>
              <a:rPr lang="en-US" sz="1830" b="1" dirty="0">
                <a:solidFill>
                  <a:srgbClr val="FF0000"/>
                </a:solidFill>
              </a:rPr>
              <a:t>Empty Nesters: </a:t>
            </a:r>
            <a:r>
              <a:rPr lang="en-US" sz="1830" dirty="0"/>
              <a:t>Parents whose children have left </a:t>
            </a:r>
            <a:r>
              <a:rPr lang="en-US" sz="1830" dirty="0" smtClean="0"/>
              <a:t/>
            </a:r>
            <a:br>
              <a:rPr lang="en-US" sz="1830" dirty="0" smtClean="0"/>
            </a:br>
            <a:r>
              <a:rPr lang="en-US" sz="1830" dirty="0" smtClean="0"/>
              <a:t>the </a:t>
            </a:r>
            <a:r>
              <a:rPr lang="en-US" sz="1830" dirty="0"/>
              <a:t>family home. Between 45 and 55 of age, usually </a:t>
            </a:r>
            <a:r>
              <a:rPr lang="en-US" sz="1830" dirty="0" smtClean="0"/>
              <a:t/>
            </a:r>
            <a:br>
              <a:rPr lang="en-US" sz="1830" dirty="0" smtClean="0"/>
            </a:br>
            <a:r>
              <a:rPr lang="en-US" sz="1830" dirty="0" smtClean="0"/>
              <a:t>quite </a:t>
            </a:r>
            <a:r>
              <a:rPr lang="en-US" sz="1830" dirty="0"/>
              <a:t>well educated, high disposable income.</a:t>
            </a:r>
          </a:p>
          <a:p>
            <a:pPr marL="685800" indent="-285750">
              <a:buClr>
                <a:srgbClr val="C00000"/>
              </a:buClr>
              <a:buSzPct val="80000"/>
              <a:buFont typeface="Wingdings" panose="05000000000000000000" pitchFamily="2" charset="2"/>
              <a:buChar char="§"/>
            </a:pPr>
            <a:r>
              <a:rPr lang="en-US" sz="1830" b="1" dirty="0">
                <a:solidFill>
                  <a:srgbClr val="FF0000"/>
                </a:solidFill>
              </a:rPr>
              <a:t>Grey Market/Boomers: </a:t>
            </a:r>
            <a:r>
              <a:rPr lang="en-US" sz="1830" dirty="0"/>
              <a:t>Members of the baby boom generation in the 1950s now retired and have disposable income from their pension and savings.</a:t>
            </a:r>
          </a:p>
          <a:p>
            <a:pPr marL="685800" indent="-285750">
              <a:buClr>
                <a:srgbClr val="C00000"/>
              </a:buClr>
              <a:buSzPct val="80000"/>
              <a:buFont typeface="Wingdings" panose="05000000000000000000" pitchFamily="2" charset="2"/>
              <a:buChar char="§"/>
            </a:pPr>
            <a:r>
              <a:rPr lang="en-US" sz="1830" b="1" dirty="0">
                <a:solidFill>
                  <a:srgbClr val="FF0000"/>
                </a:solidFill>
              </a:rPr>
              <a:t>Youth Market: </a:t>
            </a:r>
            <a:r>
              <a:rPr lang="en-US" sz="1830" dirty="0"/>
              <a:t>Between 18 and 25 of age, less well-educated, lower disposable income, are used to travelling and like to ‘party’ in destinations with a varied nightlife</a:t>
            </a:r>
            <a:r>
              <a:rPr lang="en-US" sz="1830" dirty="0" smtClean="0"/>
              <a:t>.</a:t>
            </a:r>
            <a:endParaRPr lang="en-US" sz="1830" dirty="0"/>
          </a:p>
        </p:txBody>
      </p:sp>
      <p:pic>
        <p:nvPicPr>
          <p:cNvPr id="72706" name="Picture 2" descr="Image result for empty neste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516216" y="3717032"/>
            <a:ext cx="2376264" cy="133649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621972216"/>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361468"/>
          </a:xfrm>
          <a:prstGeom prst="rect">
            <a:avLst/>
          </a:prstGeom>
        </p:spPr>
        <p:txBody>
          <a:bodyPr wrap="square">
            <a:spAutoFit/>
          </a:bodyPr>
          <a:lstStyle/>
          <a:p>
            <a:pPr>
              <a:buClr>
                <a:srgbClr val="C00000"/>
              </a:buClr>
              <a:buSzPct val="80000"/>
            </a:pPr>
            <a:r>
              <a:rPr lang="en-US" sz="2140" b="1" dirty="0" smtClean="0">
                <a:solidFill>
                  <a:srgbClr val="C00000"/>
                </a:solidFill>
              </a:rPr>
              <a:t>Reasons why certain tourists might be attracted to a location</a:t>
            </a:r>
            <a:endParaRPr lang="en-US" sz="2140" b="1" dirty="0">
              <a:solidFill>
                <a:srgbClr val="C00000"/>
              </a:solidFill>
            </a:endParaRPr>
          </a:p>
          <a:p>
            <a:pPr marL="342900" indent="-342900">
              <a:buClr>
                <a:srgbClr val="C00000"/>
              </a:buClr>
              <a:buSzPct val="80000"/>
              <a:buFont typeface="Arial" panose="020B0604020202020204" pitchFamily="34" charset="0"/>
              <a:buChar char="►"/>
            </a:pPr>
            <a:r>
              <a:rPr lang="en-US" sz="2140" dirty="0" smtClean="0"/>
              <a:t>Each </a:t>
            </a:r>
            <a:r>
              <a:rPr lang="en-US" sz="2140" dirty="0"/>
              <a:t>of the above categories is likely to require different tourism products and services compared to a family on their annual summer holiday or a business tourist attending a major conference or event. </a:t>
            </a:r>
            <a:endParaRPr lang="en-US" sz="2140" dirty="0" smtClean="0"/>
          </a:p>
          <a:p>
            <a:pPr marL="342900" indent="-342900">
              <a:buClr>
                <a:srgbClr val="C00000"/>
              </a:buClr>
              <a:buSzPct val="80000"/>
              <a:buFont typeface="Arial" panose="020B0604020202020204" pitchFamily="34" charset="0"/>
              <a:buChar char="►"/>
            </a:pPr>
            <a:r>
              <a:rPr lang="en-US" sz="2140" dirty="0" smtClean="0"/>
              <a:t>It </a:t>
            </a:r>
            <a:r>
              <a:rPr lang="en-US" sz="2140" dirty="0"/>
              <a:t>can also be argued that within each category of tourist, there is likely to be a demand for particular facilities and indeed, there could be overlap in terms of these requirements. The older tourists, for example, may require ease of access in the same way as a visitor who uses a wheelchair or a parent with a child’s push chair.</a:t>
            </a:r>
          </a:p>
          <a:p>
            <a:pPr marL="342900" indent="-342900">
              <a:buClr>
                <a:srgbClr val="C00000"/>
              </a:buClr>
              <a:buSzPct val="80000"/>
              <a:buFont typeface="Arial" panose="020B0604020202020204" pitchFamily="34" charset="0"/>
              <a:buChar char="►"/>
            </a:pPr>
            <a:r>
              <a:rPr lang="en-US" sz="2140" dirty="0" smtClean="0"/>
              <a:t>We </a:t>
            </a:r>
            <a:r>
              <a:rPr lang="en-US" sz="2140" dirty="0"/>
              <a:t>can now look at some of the many different ways in which certain types of tourist can be attracted to different types of location. International tourism is evolving, partly as a result of the changes in society and lifestyles. </a:t>
            </a:r>
            <a:endParaRPr lang="en-US" sz="2140" dirty="0" smtClean="0"/>
          </a:p>
          <a:p>
            <a:pPr marL="342900" indent="-342900">
              <a:buClr>
                <a:srgbClr val="C00000"/>
              </a:buClr>
              <a:buSzPct val="80000"/>
              <a:buFont typeface="Arial" panose="020B0604020202020204" pitchFamily="34" charset="0"/>
              <a:buChar char="►"/>
            </a:pPr>
            <a:r>
              <a:rPr lang="en-US" sz="2140" dirty="0" smtClean="0"/>
              <a:t>For </a:t>
            </a:r>
            <a:r>
              <a:rPr lang="en-US" sz="2140" dirty="0"/>
              <a:t>example, some people travel to experience culture, whilst others travel for different reasons, but may become interested in the culture once at their chosen destination. </a:t>
            </a:r>
            <a:endParaRPr lang="en-US" sz="2140" dirty="0" smtClean="0"/>
          </a:p>
        </p:txBody>
      </p:sp>
      <p:sp>
        <p:nvSpPr>
          <p:cNvPr id="7"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24732191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632311"/>
          </a:xfrm>
          <a:prstGeom prst="rect">
            <a:avLst/>
          </a:prstGeom>
        </p:spPr>
        <p:txBody>
          <a:bodyPr wrap="square">
            <a:spAutoFit/>
          </a:bodyPr>
          <a:lstStyle/>
          <a:p>
            <a:pPr>
              <a:buClr>
                <a:srgbClr val="C00000"/>
              </a:buClr>
              <a:buSzPct val="80000"/>
            </a:pPr>
            <a:r>
              <a:rPr lang="en-US" sz="2400" b="1" dirty="0" smtClean="0">
                <a:solidFill>
                  <a:srgbClr val="C00000"/>
                </a:solidFill>
              </a:rPr>
              <a:t>Reasons why certain tourists might be attracted to a location</a:t>
            </a:r>
            <a:endParaRPr lang="en-US" sz="2400" b="1" dirty="0">
              <a:solidFill>
                <a:srgbClr val="C00000"/>
              </a:solidFill>
            </a:endParaRPr>
          </a:p>
          <a:p>
            <a:pPr marL="342900" indent="-342900">
              <a:buClr>
                <a:srgbClr val="C00000"/>
              </a:buClr>
              <a:buSzPct val="80000"/>
              <a:buFont typeface="Arial" panose="020B0604020202020204" pitchFamily="34" charset="0"/>
              <a:buChar char="►"/>
            </a:pPr>
            <a:r>
              <a:rPr lang="en-US" sz="2400" dirty="0" smtClean="0"/>
              <a:t>Cultural </a:t>
            </a:r>
            <a:r>
              <a:rPr lang="en-US" sz="2400" dirty="0"/>
              <a:t>tourism relates to individuals and groups of people who travel to visit and experience things like heritage, religion, art and customs to develop knowledge of a different community’s way of life and tradition. This can, therefore, include a very wide range of tourist experiences. It can include, for example, visits to such things as:</a:t>
            </a:r>
          </a:p>
          <a:p>
            <a:pPr marL="742950" indent="-342900">
              <a:buClr>
                <a:srgbClr val="C00000"/>
              </a:buClr>
              <a:buSzPct val="80000"/>
              <a:buFont typeface="Wingdings" panose="05000000000000000000" pitchFamily="2" charset="2"/>
              <a:buChar char="§"/>
            </a:pPr>
            <a:r>
              <a:rPr lang="en-US" sz="2400" dirty="0"/>
              <a:t>more general features such as local customs and cuisine.</a:t>
            </a:r>
          </a:p>
          <a:p>
            <a:pPr marL="742950" indent="-342900">
              <a:buClr>
                <a:srgbClr val="C00000"/>
              </a:buClr>
              <a:buSzPct val="80000"/>
              <a:buFont typeface="Wingdings" panose="05000000000000000000" pitchFamily="2" charset="2"/>
              <a:buChar char="§"/>
            </a:pPr>
            <a:r>
              <a:rPr lang="en-US" sz="2400" dirty="0" smtClean="0"/>
              <a:t>performing </a:t>
            </a:r>
            <a:r>
              <a:rPr lang="en-US" sz="2400" dirty="0"/>
              <a:t>arts (music and dance) festivals,</a:t>
            </a:r>
          </a:p>
          <a:p>
            <a:pPr marL="742950" indent="-342900">
              <a:buClr>
                <a:srgbClr val="C00000"/>
              </a:buClr>
              <a:buSzPct val="80000"/>
              <a:buFont typeface="Wingdings" panose="05000000000000000000" pitchFamily="2" charset="2"/>
              <a:buChar char="§"/>
            </a:pPr>
            <a:r>
              <a:rPr lang="en-US" sz="2400" dirty="0" smtClean="0"/>
              <a:t>historic </a:t>
            </a:r>
            <a:r>
              <a:rPr lang="en-US" sz="2400" dirty="0"/>
              <a:t>sites and monuments,</a:t>
            </a:r>
          </a:p>
          <a:p>
            <a:pPr marL="742950" indent="-342900">
              <a:buClr>
                <a:srgbClr val="C00000"/>
              </a:buClr>
              <a:buSzPct val="80000"/>
              <a:buFont typeface="Wingdings" panose="05000000000000000000" pitchFamily="2" charset="2"/>
              <a:buChar char="§"/>
            </a:pPr>
            <a:r>
              <a:rPr lang="en-US" sz="2400" dirty="0" smtClean="0"/>
              <a:t>museums </a:t>
            </a:r>
            <a:r>
              <a:rPr lang="en-US" sz="2400" dirty="0"/>
              <a:t>and galleries,</a:t>
            </a:r>
          </a:p>
          <a:p>
            <a:pPr marL="742950" indent="-342900">
              <a:buClr>
                <a:srgbClr val="C00000"/>
              </a:buClr>
              <a:buSzPct val="80000"/>
              <a:buFont typeface="Wingdings" panose="05000000000000000000" pitchFamily="2" charset="2"/>
              <a:buChar char="§"/>
            </a:pPr>
            <a:r>
              <a:rPr lang="en-US" sz="2400" dirty="0" smtClean="0"/>
              <a:t>natural </a:t>
            </a:r>
            <a:r>
              <a:rPr lang="en-US" sz="2400" dirty="0"/>
              <a:t>heritage sites,</a:t>
            </a:r>
          </a:p>
          <a:p>
            <a:pPr marL="742950" indent="-342900">
              <a:buClr>
                <a:srgbClr val="C00000"/>
              </a:buClr>
              <a:buSzPct val="80000"/>
              <a:buFont typeface="Wingdings" panose="05000000000000000000" pitchFamily="2" charset="2"/>
              <a:buChar char="§"/>
            </a:pPr>
            <a:r>
              <a:rPr lang="en-US" sz="2400" dirty="0" smtClean="0"/>
              <a:t>art </a:t>
            </a:r>
            <a:r>
              <a:rPr lang="en-US" sz="2400" dirty="0"/>
              <a:t>and craft displays,</a:t>
            </a:r>
          </a:p>
          <a:p>
            <a:pPr marL="742950" indent="-342900">
              <a:buClr>
                <a:srgbClr val="C00000"/>
              </a:buClr>
              <a:buSzPct val="80000"/>
              <a:buFont typeface="Wingdings" panose="05000000000000000000" pitchFamily="2" charset="2"/>
              <a:buChar char="§"/>
            </a:pPr>
            <a:r>
              <a:rPr lang="en-US" sz="2400" dirty="0" smtClean="0"/>
              <a:t>religious events</a:t>
            </a:r>
            <a:endParaRPr lang="en-US" sz="2400" dirty="0"/>
          </a:p>
        </p:txBody>
      </p:sp>
      <p:pic>
        <p:nvPicPr>
          <p:cNvPr id="70658" name="Picture 2" descr="Image result for Cultural touri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848476"/>
            <a:ext cx="3223591" cy="178823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751063696"/>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6" name="Rounded Rectangle 5"/>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To help illustrate the concept of cultural tourism, let us now briefly consider why cultural tourists might be attracted to Kampong Ayer in Brunei. Kampong Ayer is a unique water village where traditional houses and facilities are built on stilts.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The Water village houses some 30,000 people, almost half the population of Brunei’s capital, </a:t>
            </a:r>
            <a:r>
              <a:rPr lang="en-US" dirty="0" err="1">
                <a:solidFill>
                  <a:schemeClr val="tx1"/>
                </a:solidFill>
                <a:latin typeface="Arial" panose="020B0604020202020204" pitchFamily="34" charset="0"/>
                <a:cs typeface="Arial" panose="020B0604020202020204" pitchFamily="34" charset="0"/>
              </a:rPr>
              <a:t>Bandr</a:t>
            </a:r>
            <a:r>
              <a:rPr lang="en-US" dirty="0">
                <a:solidFill>
                  <a:schemeClr val="tx1"/>
                </a:solidFill>
                <a:latin typeface="Arial" panose="020B0604020202020204" pitchFamily="34" charset="0"/>
                <a:cs typeface="Arial" panose="020B0604020202020204" pitchFamily="34" charset="0"/>
              </a:rPr>
              <a:t> Seri </a:t>
            </a:r>
            <a:r>
              <a:rPr lang="en-US" dirty="0" err="1">
                <a:solidFill>
                  <a:schemeClr val="tx1"/>
                </a:solidFill>
                <a:latin typeface="Arial" panose="020B0604020202020204" pitchFamily="34" charset="0"/>
                <a:cs typeface="Arial" panose="020B0604020202020204" pitchFamily="34" charset="0"/>
              </a:rPr>
              <a:t>Bagawan</a:t>
            </a:r>
            <a:r>
              <a:rPr lang="en-US" dirty="0">
                <a:solidFill>
                  <a:schemeClr val="tx1"/>
                </a:solidFill>
                <a:latin typeface="Arial" panose="020B0604020202020204" pitchFamily="34" charset="0"/>
                <a:cs typeface="Arial" panose="020B0604020202020204" pitchFamily="34" charset="0"/>
              </a:rPr>
              <a:t>. All the buildings, built over the Brunei River, stand on stilts and are connected by some 36 km of | boardwalks.</a:t>
            </a: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The image here shows the Kampong Ayer Cultural and Tourism Gallery which is an attraction managed by | the Tourism Development Department. The new gallery was established with the following objectives in mind:</a:t>
            </a:r>
          </a:p>
          <a:p>
            <a:pPr marL="742950" indent="-4000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to </a:t>
            </a:r>
            <a:r>
              <a:rPr lang="en-US" dirty="0">
                <a:solidFill>
                  <a:schemeClr val="tx1"/>
                </a:solidFill>
                <a:latin typeface="Arial" panose="020B0604020202020204" pitchFamily="34" charset="0"/>
                <a:cs typeface="Arial" panose="020B0604020202020204" pitchFamily="34" charset="0"/>
              </a:rPr>
              <a:t>revive the traditional industries of the villages,</a:t>
            </a:r>
          </a:p>
          <a:p>
            <a:pPr marL="742950" indent="-400050">
              <a:buClr>
                <a:srgbClr val="C00000"/>
              </a:buClr>
              <a:buSzPct val="1000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to create jobs and a source of income for residents,</a:t>
            </a:r>
          </a:p>
          <a:p>
            <a:pPr marL="742950" indent="-4000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to </a:t>
            </a:r>
            <a:r>
              <a:rPr lang="en-US" dirty="0">
                <a:solidFill>
                  <a:schemeClr val="tx1"/>
                </a:solidFill>
                <a:latin typeface="Arial" panose="020B0604020202020204" pitchFamily="34" charset="0"/>
                <a:cs typeface="Arial" panose="020B0604020202020204" pitchFamily="34" charset="0"/>
              </a:rPr>
              <a:t>diversify the economy and add value to the local economic activities,</a:t>
            </a:r>
          </a:p>
          <a:p>
            <a:pPr marL="742950" indent="-4000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to </a:t>
            </a:r>
            <a:r>
              <a:rPr lang="en-US" dirty="0">
                <a:solidFill>
                  <a:schemeClr val="tx1"/>
                </a:solidFill>
                <a:latin typeface="Arial" panose="020B0604020202020204" pitchFamily="34" charset="0"/>
                <a:cs typeface="Arial" panose="020B0604020202020204" pitchFamily="34" charset="0"/>
              </a:rPr>
              <a:t>revive the past glory of the water villages so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that </a:t>
            </a:r>
            <a:r>
              <a:rPr lang="en-US" dirty="0">
                <a:solidFill>
                  <a:schemeClr val="tx1"/>
                </a:solidFill>
                <a:latin typeface="Arial" panose="020B0604020202020204" pitchFamily="34" charset="0"/>
                <a:cs typeface="Arial" panose="020B0604020202020204" pitchFamily="34" charset="0"/>
              </a:rPr>
              <a:t>it does not become extinct in the rapid pace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of </a:t>
            </a:r>
            <a:r>
              <a:rPr lang="en-US" dirty="0" err="1">
                <a:solidFill>
                  <a:schemeClr val="tx1"/>
                </a:solidFill>
                <a:latin typeface="Arial" panose="020B0604020202020204" pitchFamily="34" charset="0"/>
                <a:cs typeface="Arial" panose="020B0604020202020204" pitchFamily="34" charset="0"/>
              </a:rPr>
              <a:t>modernisation</a:t>
            </a:r>
            <a:r>
              <a:rPr lang="en-US" dirty="0">
                <a:solidFill>
                  <a:schemeClr val="tx1"/>
                </a:solidFill>
                <a:latin typeface="Arial" panose="020B0604020202020204" pitchFamily="34" charset="0"/>
                <a:cs typeface="Arial" panose="020B0604020202020204" pitchFamily="34" charset="0"/>
              </a:rPr>
              <a:t>,</a:t>
            </a:r>
          </a:p>
          <a:p>
            <a:pPr marL="742950" indent="-400050">
              <a:buClr>
                <a:srgbClr val="C00000"/>
              </a:buClr>
              <a:buSzPct val="10000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to </a:t>
            </a:r>
            <a:r>
              <a:rPr lang="en-US" dirty="0">
                <a:solidFill>
                  <a:schemeClr val="tx1"/>
                </a:solidFill>
                <a:latin typeface="Arial" panose="020B0604020202020204" pitchFamily="34" charset="0"/>
                <a:cs typeface="Arial" panose="020B0604020202020204" pitchFamily="34" charset="0"/>
              </a:rPr>
              <a:t>make the water village a unique tourist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destination</a:t>
            </a:r>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and to </a:t>
            </a:r>
            <a:r>
              <a:rPr lang="en-US" dirty="0">
                <a:solidFill>
                  <a:schemeClr val="tx1"/>
                </a:solidFill>
                <a:latin typeface="Arial" panose="020B0604020202020204" pitchFamily="34" charset="0"/>
                <a:cs typeface="Arial" panose="020B0604020202020204" pitchFamily="34" charset="0"/>
              </a:rPr>
              <a:t>support Brunei’s aspirations</a:t>
            </a:r>
          </a:p>
          <a:p>
            <a:pPr marL="742950" indent="-400050">
              <a:buClr>
                <a:srgbClr val="C00000"/>
              </a:buClr>
              <a:buSzPct val="1000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to make tourism the part </a:t>
            </a:r>
            <a:r>
              <a:rPr lang="en-US" dirty="0" smtClean="0">
                <a:solidFill>
                  <a:schemeClr val="tx1"/>
                </a:solidFill>
                <a:latin typeface="Arial" panose="020B0604020202020204" pitchFamily="34" charset="0"/>
                <a:cs typeface="Arial" panose="020B0604020202020204" pitchFamily="34" charset="0"/>
              </a:rPr>
              <a:t>of a </a:t>
            </a:r>
            <a:r>
              <a:rPr lang="en-US" dirty="0">
                <a:solidFill>
                  <a:schemeClr val="tx1"/>
                </a:solidFill>
                <a:latin typeface="Arial" panose="020B0604020202020204" pitchFamily="34" charset="0"/>
                <a:cs typeface="Arial" panose="020B0604020202020204" pitchFamily="34" charset="0"/>
              </a:rPr>
              <a:t>diversified </a:t>
            </a:r>
            <a:r>
              <a:rPr lang="en-US" dirty="0" smtClean="0">
                <a:solidFill>
                  <a:schemeClr val="tx1"/>
                </a:solidFill>
                <a:latin typeface="Arial" panose="020B0604020202020204" pitchFamily="34" charset="0"/>
                <a:cs typeface="Arial" panose="020B0604020202020204" pitchFamily="34" charset="0"/>
              </a:rPr>
              <a:t/>
            </a:r>
            <a:br>
              <a:rPr lang="en-US" dirty="0" smtClean="0">
                <a:solidFill>
                  <a:schemeClr val="tx1"/>
                </a:solidFill>
                <a:latin typeface="Arial" panose="020B0604020202020204" pitchFamily="34" charset="0"/>
                <a:cs typeface="Arial" panose="020B0604020202020204" pitchFamily="34" charset="0"/>
              </a:rPr>
            </a:br>
            <a:r>
              <a:rPr lang="en-US" dirty="0" smtClean="0">
                <a:solidFill>
                  <a:schemeClr val="tx1"/>
                </a:solidFill>
                <a:latin typeface="Arial" panose="020B0604020202020204" pitchFamily="34" charset="0"/>
                <a:cs typeface="Arial" panose="020B0604020202020204" pitchFamily="34" charset="0"/>
              </a:rPr>
              <a:t>national </a:t>
            </a:r>
            <a:r>
              <a:rPr lang="en-US" dirty="0">
                <a:solidFill>
                  <a:schemeClr val="tx1"/>
                </a:solidFill>
                <a:latin typeface="Arial" panose="020B0604020202020204" pitchFamily="34" charset="0"/>
                <a:cs typeface="Arial" panose="020B0604020202020204" pitchFamily="34" charset="0"/>
              </a:rPr>
              <a:t>economy.</a:t>
            </a:r>
          </a:p>
        </p:txBody>
      </p:sp>
      <p:sp>
        <p:nvSpPr>
          <p:cNvPr id="7" name="Oval 6"/>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74754" name="Picture 2" descr="Image result for water village brune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15980" y="4749732"/>
            <a:ext cx="2876500" cy="135912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6015980" y="6129173"/>
            <a:ext cx="266047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Water Village, Brunei</a:t>
            </a:r>
            <a:endParaRPr lang="en-US" sz="2000" dirty="0"/>
          </a:p>
        </p:txBody>
      </p:sp>
      <p:sp>
        <p:nvSpPr>
          <p:cNvPr id="11"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2953651956"/>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6" name="Rounded Rectangle 5"/>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Tourists now have a chance to learn more about the background, history, display, which also shows details about other nearby tourist attractions. </a:t>
            </a:r>
            <a:endParaRPr lang="en-US" sz="21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five galleries contain background information on Kampong Ayer from its historical origins to up until the present day, as well as a number of photographs and artefacts loaned by the Museums Department. </a:t>
            </a:r>
            <a:endParaRPr lang="en-US" sz="21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central hexagonal stage presents a ‘live’ exhibition of the traditional manufacturing methods of the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Bruneian </a:t>
            </a:r>
            <a:r>
              <a:rPr lang="en-US" sz="2100" dirty="0">
                <a:solidFill>
                  <a:schemeClr val="tx1"/>
                </a:solidFill>
                <a:latin typeface="Arial" panose="020B0604020202020204" pitchFamily="34" charset="0"/>
                <a:cs typeface="Arial" panose="020B0604020202020204" pitchFamily="34" charset="0"/>
              </a:rPr>
              <a:t>hand-woven fabric. </a:t>
            </a:r>
            <a:endParaRPr lang="en-US" sz="21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gallery is built in the style of a grand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Kampong </a:t>
            </a:r>
            <a:r>
              <a:rPr lang="en-US" sz="2100" dirty="0">
                <a:solidFill>
                  <a:schemeClr val="tx1"/>
                </a:solidFill>
                <a:latin typeface="Arial" panose="020B0604020202020204" pitchFamily="34" charset="0"/>
                <a:cs typeface="Arial" panose="020B0604020202020204" pitchFamily="34" charset="0"/>
              </a:rPr>
              <a:t>Ayer house, and with a distinctive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observation </a:t>
            </a:r>
            <a:r>
              <a:rPr lang="en-US" sz="2100" dirty="0">
                <a:solidFill>
                  <a:schemeClr val="tx1"/>
                </a:solidFill>
                <a:latin typeface="Arial" panose="020B0604020202020204" pitchFamily="34" charset="0"/>
                <a:cs typeface="Arial" panose="020B0604020202020204" pitchFamily="34" charset="0"/>
              </a:rPr>
              <a:t>tower that gives visitors a view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of </a:t>
            </a:r>
            <a:r>
              <a:rPr lang="en-US" sz="2100" dirty="0">
                <a:solidFill>
                  <a:schemeClr val="tx1"/>
                </a:solidFill>
                <a:latin typeface="Arial" panose="020B0604020202020204" pitchFamily="34" charset="0"/>
                <a:cs typeface="Arial" panose="020B0604020202020204" pitchFamily="34" charset="0"/>
              </a:rPr>
              <a:t>Kampong Ayer and its surroundings. </a:t>
            </a:r>
            <a:endParaRPr lang="en-US" sz="21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Cultural and Tourism Gallery has thus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become </a:t>
            </a:r>
            <a:r>
              <a:rPr lang="en-US" sz="2100" dirty="0">
                <a:solidFill>
                  <a:schemeClr val="tx1"/>
                </a:solidFill>
                <a:latin typeface="Arial" panose="020B0604020202020204" pitchFamily="34" charset="0"/>
                <a:cs typeface="Arial" panose="020B0604020202020204" pitchFamily="34" charset="0"/>
              </a:rPr>
              <a:t>a new landmark in Brunei. </a:t>
            </a:r>
          </a:p>
        </p:txBody>
      </p:sp>
      <p:sp>
        <p:nvSpPr>
          <p:cNvPr id="7" name="Oval 6"/>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
        <p:nvSpPr>
          <p:cNvPr id="9" name="TextBox 8">
            <a:hlinkClick r:id="rId4" action="ppaction://hlinkfile"/>
          </p:cNvPr>
          <p:cNvSpPr txBox="1"/>
          <p:nvPr/>
        </p:nvSpPr>
        <p:spPr>
          <a:xfrm>
            <a:off x="6012160" y="6021288"/>
            <a:ext cx="266047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Water Village, Brunei</a:t>
            </a:r>
            <a:endParaRPr lang="en-US" sz="2000" dirty="0"/>
          </a:p>
        </p:txBody>
      </p:sp>
      <p:pic>
        <p:nvPicPr>
          <p:cNvPr id="75778" name="Picture 2" descr="Image result for The Cultural and Tourism Gallery brune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868144" y="4146488"/>
            <a:ext cx="2975942" cy="1807146"/>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34903702"/>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586145"/>
          </a:xfrm>
          <a:prstGeom prst="rect">
            <a:avLst/>
          </a:prstGeom>
        </p:spPr>
        <p:txBody>
          <a:bodyPr wrap="square">
            <a:spAutoFit/>
          </a:bodyPr>
          <a:lstStyle/>
          <a:p>
            <a:pPr>
              <a:buClr>
                <a:srgbClr val="C00000"/>
              </a:buClr>
              <a:buSzPct val="80000"/>
            </a:pPr>
            <a:r>
              <a:rPr lang="en-US" sz="2100" b="1" dirty="0" smtClean="0">
                <a:solidFill>
                  <a:srgbClr val="C00000"/>
                </a:solidFill>
              </a:rPr>
              <a:t>Reasons why certain tourists might be attracted to a location</a:t>
            </a:r>
            <a:endParaRPr lang="en-US" sz="2100" b="1" dirty="0">
              <a:solidFill>
                <a:srgbClr val="C00000"/>
              </a:solidFill>
            </a:endParaRPr>
          </a:p>
          <a:p>
            <a:pPr marL="342900" indent="-342900">
              <a:buClr>
                <a:srgbClr val="C00000"/>
              </a:buClr>
              <a:buSzPct val="80000"/>
              <a:buFont typeface="Arial" panose="020B0604020202020204" pitchFamily="34" charset="0"/>
              <a:buChar char="►"/>
            </a:pPr>
            <a:r>
              <a:rPr lang="en-US" sz="2100" dirty="0"/>
              <a:t>It is also important not to neglect the significance of business tourism when considering destinations. </a:t>
            </a:r>
            <a:endParaRPr lang="en-US" sz="2100" dirty="0" smtClean="0"/>
          </a:p>
          <a:p>
            <a:pPr marL="342900" indent="-342900">
              <a:buClr>
                <a:srgbClr val="C00000"/>
              </a:buClr>
              <a:buSzPct val="80000"/>
              <a:buFont typeface="Arial" panose="020B0604020202020204" pitchFamily="34" charset="0"/>
              <a:buChar char="►"/>
            </a:pPr>
            <a:r>
              <a:rPr lang="en-US" sz="2100" dirty="0" smtClean="0"/>
              <a:t>In </a:t>
            </a:r>
            <a:r>
              <a:rPr lang="en-US" sz="2100" dirty="0"/>
              <a:t>countries such as the UK, business tourism is the most lucrative, highest growing, and yielding component of overall tourism. In the UK, it is worth over </a:t>
            </a:r>
            <a:r>
              <a:rPr lang="en-US" sz="2100" dirty="0" smtClean="0"/>
              <a:t>£15 </a:t>
            </a:r>
            <a:r>
              <a:rPr lang="en-US" sz="2100" dirty="0"/>
              <a:t>billion annually, nearly a quarter of all tourism, of which </a:t>
            </a:r>
            <a:r>
              <a:rPr lang="en-US" sz="2100" dirty="0" smtClean="0"/>
              <a:t>£4 </a:t>
            </a:r>
            <a:r>
              <a:rPr lang="en-US" sz="2100" dirty="0"/>
              <a:t>billion is inbound and </a:t>
            </a:r>
            <a:r>
              <a:rPr lang="en-US" sz="2100" dirty="0" smtClean="0"/>
              <a:t>£11 </a:t>
            </a:r>
            <a:r>
              <a:rPr lang="en-US" sz="2100" dirty="0"/>
              <a:t>billion is domestic. </a:t>
            </a:r>
            <a:endParaRPr lang="en-US" sz="2100" dirty="0" smtClean="0"/>
          </a:p>
          <a:p>
            <a:pPr marL="342900" indent="-342900">
              <a:buClr>
                <a:srgbClr val="C00000"/>
              </a:buClr>
              <a:buSzPct val="80000"/>
              <a:buFont typeface="Arial" panose="020B0604020202020204" pitchFamily="34" charset="0"/>
              <a:buChar char="►"/>
            </a:pPr>
            <a:r>
              <a:rPr lang="en-US" sz="2100" dirty="0" smtClean="0"/>
              <a:t>Business </a:t>
            </a:r>
            <a:r>
              <a:rPr lang="en-US" sz="2100" dirty="0"/>
              <a:t>tourism represents 29% of all inbound tourism visits and 32% all of inbound expenditures. However, the UKs global market share of business tourism is declining as international competition grows. </a:t>
            </a:r>
            <a:endParaRPr lang="en-US" sz="2100" dirty="0" smtClean="0"/>
          </a:p>
          <a:p>
            <a:pPr marL="342900" indent="-342900">
              <a:buClr>
                <a:srgbClr val="C00000"/>
              </a:buClr>
              <a:buSzPct val="80000"/>
              <a:buFont typeface="Arial" panose="020B0604020202020204" pitchFamily="34" charset="0"/>
              <a:buChar char="►"/>
            </a:pPr>
            <a:r>
              <a:rPr lang="en-US" sz="2100" dirty="0" smtClean="0"/>
              <a:t>Business </a:t>
            </a:r>
            <a:r>
              <a:rPr lang="en-US" sz="2100" dirty="0"/>
              <a:t>tourism is resilient, sustainable and creates quality employment opportunities. It regenerates urban and resort areas, as up to 40% of business visitors return with their families on leisure trips. It stimulates inward investment and facilitates significant export earnings. Over the last ten years, there has been a 53% growth in all business trips, exceeding the overall tourism growth rate</a:t>
            </a:r>
            <a:r>
              <a:rPr lang="en-US" sz="2100" dirty="0" smtClean="0"/>
              <a:t>.</a:t>
            </a:r>
            <a:endParaRPr lang="en-US" sz="2100" dirty="0"/>
          </a:p>
        </p:txBody>
      </p:sp>
      <p:sp>
        <p:nvSpPr>
          <p:cNvPr id="7"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85200946"/>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2708434"/>
          </a:xfrm>
          <a:prstGeom prst="rect">
            <a:avLst/>
          </a:prstGeom>
        </p:spPr>
        <p:txBody>
          <a:bodyPr wrap="square">
            <a:spAutoFit/>
          </a:bodyPr>
          <a:lstStyle/>
          <a:p>
            <a:pPr>
              <a:buClr>
                <a:srgbClr val="C00000"/>
              </a:buClr>
              <a:buSzPct val="80000"/>
            </a:pPr>
            <a:r>
              <a:rPr lang="en-US" sz="1700" b="1" dirty="0" smtClean="0">
                <a:solidFill>
                  <a:srgbClr val="C00000"/>
                </a:solidFill>
              </a:rPr>
              <a:t>Reasons why certain tourists might be attracted to a location</a:t>
            </a:r>
            <a:endParaRPr lang="en-US" sz="1700" b="1" dirty="0">
              <a:solidFill>
                <a:srgbClr val="C00000"/>
              </a:solidFill>
            </a:endParaRPr>
          </a:p>
          <a:p>
            <a:pPr marL="342900" indent="-342900">
              <a:buClr>
                <a:srgbClr val="C00000"/>
              </a:buClr>
              <a:buSzPct val="80000"/>
              <a:buFont typeface="Arial" panose="020B0604020202020204" pitchFamily="34" charset="0"/>
              <a:buChar char="►"/>
            </a:pPr>
            <a:r>
              <a:rPr lang="en-US" sz="1700" dirty="0" smtClean="0"/>
              <a:t>The </a:t>
            </a:r>
            <a:r>
              <a:rPr lang="en-US" sz="1700" dirty="0"/>
              <a:t>conference and incentive travel segments are predicted to grow at a faster rate than other tourism sectors. Revenues from international business tourism are estimated to account for approximately 36% of total international tourism revenue. Currently in the UK:</a:t>
            </a:r>
          </a:p>
          <a:p>
            <a:pPr marL="742950" indent="-342900">
              <a:buClr>
                <a:srgbClr val="C00000"/>
              </a:buClr>
              <a:buSzPct val="100000"/>
              <a:buFont typeface="Wingdings" panose="05000000000000000000" pitchFamily="2" charset="2"/>
              <a:buChar char="§"/>
            </a:pPr>
            <a:r>
              <a:rPr lang="en-US" sz="1700" dirty="0"/>
              <a:t>Congresses and conferences are worth </a:t>
            </a:r>
            <a:r>
              <a:rPr lang="en-US" sz="1700" dirty="0" smtClean="0"/>
              <a:t>£6.6 </a:t>
            </a:r>
            <a:r>
              <a:rPr lang="en-US" sz="1700" dirty="0"/>
              <a:t>billion annually;</a:t>
            </a:r>
          </a:p>
          <a:p>
            <a:pPr marL="742950" indent="-342900">
              <a:buClr>
                <a:srgbClr val="C00000"/>
              </a:buClr>
              <a:buSzPct val="100000"/>
              <a:buFont typeface="Wingdings" panose="05000000000000000000" pitchFamily="2" charset="2"/>
              <a:buChar char="§"/>
            </a:pPr>
            <a:r>
              <a:rPr lang="en-US" sz="1700" dirty="0"/>
              <a:t>Exhibitions and trade fairs are worth </a:t>
            </a:r>
            <a:r>
              <a:rPr lang="en-US" sz="1700" dirty="0" smtClean="0"/>
              <a:t>£1.8 </a:t>
            </a:r>
            <a:r>
              <a:rPr lang="en-US" sz="1700" dirty="0"/>
              <a:t>billion annually;</a:t>
            </a:r>
          </a:p>
          <a:p>
            <a:pPr marL="742950" indent="-342900">
              <a:buClr>
                <a:srgbClr val="C00000"/>
              </a:buClr>
              <a:buSzPct val="100000"/>
              <a:buFont typeface="Wingdings" panose="05000000000000000000" pitchFamily="2" charset="2"/>
              <a:buChar char="§"/>
            </a:pPr>
            <a:r>
              <a:rPr lang="en-US" sz="1700" dirty="0"/>
              <a:t>Incentive travel is estimated to be worth </a:t>
            </a:r>
            <a:r>
              <a:rPr lang="en-US" sz="1700" dirty="0" smtClean="0"/>
              <a:t>£165 </a:t>
            </a:r>
            <a:r>
              <a:rPr lang="en-US" sz="1700" dirty="0"/>
              <a:t>million annually;</a:t>
            </a:r>
          </a:p>
          <a:p>
            <a:pPr marL="742950" indent="-342900">
              <a:buClr>
                <a:srgbClr val="C00000"/>
              </a:buClr>
              <a:buSzPct val="100000"/>
              <a:buFont typeface="Wingdings" panose="05000000000000000000" pitchFamily="2" charset="2"/>
              <a:buChar char="§"/>
            </a:pPr>
            <a:r>
              <a:rPr lang="en-US" sz="1700" dirty="0"/>
              <a:t>Corporate hospitality is estimated to be worth </a:t>
            </a:r>
            <a:r>
              <a:rPr lang="en-US" sz="1700" dirty="0" smtClean="0"/>
              <a:t>£700 </a:t>
            </a:r>
            <a:r>
              <a:rPr lang="en-US" sz="1700" dirty="0"/>
              <a:t>million annually;</a:t>
            </a:r>
          </a:p>
          <a:p>
            <a:pPr marL="742950" indent="-342900">
              <a:buClr>
                <a:srgbClr val="C00000"/>
              </a:buClr>
              <a:buSzPct val="100000"/>
              <a:buFont typeface="Wingdings" panose="05000000000000000000" pitchFamily="2" charset="2"/>
              <a:buChar char="§"/>
            </a:pPr>
            <a:r>
              <a:rPr lang="en-US" sz="1700" dirty="0"/>
              <a:t>Individual business travel is estimated to be worth </a:t>
            </a:r>
            <a:r>
              <a:rPr lang="en-US" sz="1700" dirty="0" smtClean="0"/>
              <a:t>£6 </a:t>
            </a:r>
            <a:r>
              <a:rPr lang="en-US" sz="1700" dirty="0"/>
              <a:t>billion annually.</a:t>
            </a:r>
          </a:p>
        </p:txBody>
      </p:sp>
      <p:sp>
        <p:nvSpPr>
          <p:cNvPr id="5" name="Rounded Rectangle 4"/>
          <p:cNvSpPr/>
          <p:nvPr/>
        </p:nvSpPr>
        <p:spPr>
          <a:xfrm>
            <a:off x="165110" y="3803275"/>
            <a:ext cx="8727370" cy="2889455"/>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smtClean="0">
                <a:solidFill>
                  <a:srgbClr val="C00000"/>
                </a:solidFill>
                <a:latin typeface="Arial" panose="020B0604020202020204" pitchFamily="34" charset="0"/>
                <a:cs typeface="Arial" panose="020B0604020202020204" pitchFamily="34" charset="0"/>
              </a:rPr>
              <a:t>Activity 5</a:t>
            </a:r>
            <a:endParaRPr lang="en-US" sz="1700" b="1" dirty="0">
              <a:solidFill>
                <a:srgbClr val="C00000"/>
              </a:solidFill>
              <a:latin typeface="Arial" panose="020B0604020202020204" pitchFamily="34" charset="0"/>
              <a:cs typeface="Arial" panose="020B0604020202020204" pitchFamily="34" charset="0"/>
            </a:endParaRPr>
          </a:p>
          <a:p>
            <a:r>
              <a:rPr lang="en-US" sz="1700" dirty="0">
                <a:solidFill>
                  <a:schemeClr val="tx1"/>
                </a:solidFill>
                <a:latin typeface="Arial" panose="020B0604020202020204" pitchFamily="34" charset="0"/>
                <a:cs typeface="Arial" panose="020B0604020202020204" pitchFamily="34" charset="0"/>
              </a:rPr>
              <a:t>Many destinations have a range of business tourism providers and it should be possible for you to investigate a chosen location in terms of the following tasks:</a:t>
            </a:r>
          </a:p>
          <a:p>
            <a:pPr marL="342900" indent="-342900">
              <a:buClr>
                <a:srgbClr val="C00000"/>
              </a:buClr>
              <a:buFont typeface="+mj-lt"/>
              <a:buAutoNum type="alphaLcParenR"/>
            </a:pPr>
            <a:r>
              <a:rPr lang="en-US" sz="1700" dirty="0" smtClean="0">
                <a:solidFill>
                  <a:schemeClr val="tx1"/>
                </a:solidFill>
                <a:latin typeface="Arial" panose="020B0604020202020204" pitchFamily="34" charset="0"/>
                <a:cs typeface="Arial" panose="020B0604020202020204" pitchFamily="34" charset="0"/>
              </a:rPr>
              <a:t>Identify </a:t>
            </a:r>
            <a:r>
              <a:rPr lang="en-US" sz="1700" dirty="0">
                <a:solidFill>
                  <a:schemeClr val="tx1"/>
                </a:solidFill>
                <a:latin typeface="Arial" panose="020B0604020202020204" pitchFamily="34" charset="0"/>
                <a:cs typeface="Arial" panose="020B0604020202020204" pitchFamily="34" charset="0"/>
              </a:rPr>
              <a:t>and illustrate the main users and providers of conference and exhibition/event facilities.</a:t>
            </a:r>
          </a:p>
          <a:p>
            <a:pPr marL="342900" indent="-342900">
              <a:buClr>
                <a:srgbClr val="C00000"/>
              </a:buClr>
              <a:buFont typeface="+mj-lt"/>
              <a:buAutoNum type="alphaLcParenR"/>
            </a:pPr>
            <a:r>
              <a:rPr lang="en-US" sz="1700" dirty="0" smtClean="0">
                <a:solidFill>
                  <a:schemeClr val="tx1"/>
                </a:solidFill>
                <a:latin typeface="Arial" panose="020B0604020202020204" pitchFamily="34" charset="0"/>
                <a:cs typeface="Arial" panose="020B0604020202020204" pitchFamily="34" charset="0"/>
              </a:rPr>
              <a:t>Describe </a:t>
            </a:r>
            <a:r>
              <a:rPr lang="en-US" sz="1700" dirty="0">
                <a:solidFill>
                  <a:schemeClr val="tx1"/>
                </a:solidFill>
                <a:latin typeface="Arial" panose="020B0604020202020204" pitchFamily="34" charset="0"/>
                <a:cs typeface="Arial" panose="020B0604020202020204" pitchFamily="34" charset="0"/>
              </a:rPr>
              <a:t>the main locations used and indicate their relative importance.</a:t>
            </a:r>
          </a:p>
          <a:p>
            <a:pPr marL="342900" indent="-342900">
              <a:buClr>
                <a:srgbClr val="C00000"/>
              </a:buClr>
              <a:buFont typeface="+mj-lt"/>
              <a:buAutoNum type="alphaLcParenR"/>
            </a:pPr>
            <a:r>
              <a:rPr lang="en-US" sz="1700" dirty="0" smtClean="0">
                <a:solidFill>
                  <a:schemeClr val="tx1"/>
                </a:solidFill>
                <a:latin typeface="Arial" panose="020B0604020202020204" pitchFamily="34" charset="0"/>
                <a:cs typeface="Arial" panose="020B0604020202020204" pitchFamily="34" charset="0"/>
              </a:rPr>
              <a:t>Examine </a:t>
            </a:r>
            <a:r>
              <a:rPr lang="en-US" sz="1700" dirty="0">
                <a:solidFill>
                  <a:schemeClr val="tx1"/>
                </a:solidFill>
                <a:latin typeface="Arial" panose="020B0604020202020204" pitchFamily="34" charset="0"/>
                <a:cs typeface="Arial" panose="020B0604020202020204" pitchFamily="34" charset="0"/>
              </a:rPr>
              <a:t>in detail the facilities available in a typical venue servicing the local conference and event market.</a:t>
            </a:r>
          </a:p>
          <a:p>
            <a:pPr marL="342900" indent="-342900">
              <a:buClr>
                <a:srgbClr val="C00000"/>
              </a:buClr>
              <a:buFont typeface="+mj-lt"/>
              <a:buAutoNum type="alphaLcParenR"/>
            </a:pPr>
            <a:r>
              <a:rPr lang="en-US" sz="1700" dirty="0" smtClean="0">
                <a:solidFill>
                  <a:schemeClr val="tx1"/>
                </a:solidFill>
                <a:latin typeface="Arial" panose="020B0604020202020204" pitchFamily="34" charset="0"/>
                <a:cs typeface="Arial" panose="020B0604020202020204" pitchFamily="34" charset="0"/>
              </a:rPr>
              <a:t>Describe </a:t>
            </a:r>
            <a:r>
              <a:rPr lang="en-US" sz="1700" dirty="0">
                <a:solidFill>
                  <a:schemeClr val="tx1"/>
                </a:solidFill>
                <a:latin typeface="Arial" panose="020B0604020202020204" pitchFamily="34" charset="0"/>
                <a:cs typeface="Arial" panose="020B0604020202020204" pitchFamily="34" charset="0"/>
              </a:rPr>
              <a:t>the range of services that is available in the chosen locality to support and maintain the attractiveness of the venues operating within the conference and event marketplace.</a:t>
            </a:r>
          </a:p>
        </p:txBody>
      </p:sp>
      <p:sp>
        <p:nvSpPr>
          <p:cNvPr id="6" name="Oval 5"/>
          <p:cNvSpPr/>
          <p:nvPr/>
        </p:nvSpPr>
        <p:spPr>
          <a:xfrm rot="2089674">
            <a:off x="8637216" y="3662049"/>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sz="2400" b="1" dirty="0" smtClean="0">
                <a:solidFill>
                  <a:srgbClr val="C00000"/>
                </a:solidFill>
                <a:latin typeface="Arial" panose="020B0604020202020204" pitchFamily="34" charset="0"/>
                <a:cs typeface="Arial" panose="020B0604020202020204" pitchFamily="34" charset="0"/>
              </a:rPr>
              <a:t>A</a:t>
            </a:r>
            <a:endParaRPr lang="en-US" sz="2400" b="1" dirty="0">
              <a:solidFill>
                <a:srgbClr val="C00000"/>
              </a:solidFill>
              <a:latin typeface="Arial" panose="020B0604020202020204" pitchFamily="34" charset="0"/>
              <a:cs typeface="Arial" panose="020B0604020202020204" pitchFamily="34" charset="0"/>
            </a:endParaRPr>
          </a:p>
        </p:txBody>
      </p:sp>
      <p:pic>
        <p:nvPicPr>
          <p:cNvPr id="7" name="Picture 6"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255668" y="4581988"/>
            <a:ext cx="1008043" cy="75771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668130600"/>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2" name="Rectangle 1"/>
          <p:cNvSpPr/>
          <p:nvPr/>
        </p:nvSpPr>
        <p:spPr>
          <a:xfrm>
            <a:off x="165110" y="1124744"/>
            <a:ext cx="8727370" cy="5386090"/>
          </a:xfrm>
          <a:prstGeom prst="rect">
            <a:avLst/>
          </a:prstGeom>
        </p:spPr>
        <p:txBody>
          <a:bodyPr wrap="square">
            <a:spAutoFit/>
          </a:bodyPr>
          <a:lstStyle/>
          <a:p>
            <a:pPr>
              <a:buClr>
                <a:srgbClr val="C00000"/>
              </a:buClr>
              <a:buSzPct val="80000"/>
            </a:pPr>
            <a:r>
              <a:rPr lang="en-US" sz="2150" b="1" dirty="0" smtClean="0">
                <a:solidFill>
                  <a:srgbClr val="C00000"/>
                </a:solidFill>
              </a:rPr>
              <a:t>Reasons why certain tourists might be attracted to a location</a:t>
            </a:r>
            <a:endParaRPr lang="en-US" sz="2150" b="1" dirty="0">
              <a:solidFill>
                <a:srgbClr val="C00000"/>
              </a:solidFill>
            </a:endParaRPr>
          </a:p>
          <a:p>
            <a:pPr marL="342900" indent="-342900">
              <a:buClr>
                <a:srgbClr val="C00000"/>
              </a:buClr>
              <a:buSzPct val="80000"/>
              <a:buFont typeface="Arial" panose="020B0604020202020204" pitchFamily="34" charset="0"/>
              <a:buChar char="►"/>
            </a:pPr>
            <a:r>
              <a:rPr lang="en-US" sz="2150" dirty="0"/>
              <a:t>Conferences, exhibitions and trade fairs are important components of the tourism economy for many international destinations. </a:t>
            </a:r>
            <a:endParaRPr lang="en-US" sz="2150" dirty="0" smtClean="0"/>
          </a:p>
          <a:p>
            <a:pPr marL="342900" indent="-342900">
              <a:buClr>
                <a:srgbClr val="C00000"/>
              </a:buClr>
              <a:buSzPct val="80000"/>
              <a:buFont typeface="Arial" panose="020B0604020202020204" pitchFamily="34" charset="0"/>
              <a:buChar char="►"/>
            </a:pPr>
            <a:r>
              <a:rPr lang="en-US" sz="2150" dirty="0" smtClean="0"/>
              <a:t>It </a:t>
            </a:r>
            <a:r>
              <a:rPr lang="en-US" sz="2150" dirty="0"/>
              <a:t>is to be expected that many destinations will try and </a:t>
            </a:r>
            <a:r>
              <a:rPr lang="en-US" sz="2150" dirty="0" err="1"/>
              <a:t>maximise</a:t>
            </a:r>
            <a:r>
              <a:rPr lang="en-US" sz="2150" dirty="0"/>
              <a:t> their business tourism receipts. Conferences, exhibitions and events can all be staged in a variety of venues, and it is now quite common to find several types of host venues trying to attract these types of business tourism. Examples of such providers include:</a:t>
            </a:r>
          </a:p>
          <a:p>
            <a:pPr marL="628650" indent="-285750">
              <a:buClr>
                <a:srgbClr val="C00000"/>
              </a:buClr>
              <a:buSzPct val="100000"/>
              <a:buFont typeface="Wingdings" panose="05000000000000000000" pitchFamily="2" charset="2"/>
              <a:buChar char="§"/>
            </a:pPr>
            <a:r>
              <a:rPr lang="en-US" sz="2150" dirty="0" smtClean="0"/>
              <a:t>Purpose </a:t>
            </a:r>
            <a:r>
              <a:rPr lang="en-US" sz="2150" dirty="0"/>
              <a:t>built conference </a:t>
            </a:r>
            <a:r>
              <a:rPr lang="en-US" sz="2150" dirty="0" err="1"/>
              <a:t>centres</a:t>
            </a:r>
            <a:r>
              <a:rPr lang="en-US" sz="2150" dirty="0"/>
              <a:t>,</a:t>
            </a:r>
          </a:p>
          <a:p>
            <a:pPr marL="628650" indent="-285750">
              <a:buClr>
                <a:srgbClr val="C00000"/>
              </a:buClr>
              <a:buSzPct val="100000"/>
              <a:buFont typeface="Wingdings" panose="05000000000000000000" pitchFamily="2" charset="2"/>
              <a:buChar char="§"/>
            </a:pPr>
            <a:r>
              <a:rPr lang="en-US" sz="2150" dirty="0" smtClean="0"/>
              <a:t>Hotel </a:t>
            </a:r>
            <a:r>
              <a:rPr lang="en-US" sz="2150" dirty="0"/>
              <a:t>facilities,</a:t>
            </a:r>
          </a:p>
          <a:p>
            <a:pPr marL="628650" indent="-285750">
              <a:buClr>
                <a:srgbClr val="C00000"/>
              </a:buClr>
              <a:buSzPct val="100000"/>
              <a:buFont typeface="Wingdings" panose="05000000000000000000" pitchFamily="2" charset="2"/>
              <a:buChar char="§"/>
            </a:pPr>
            <a:r>
              <a:rPr lang="en-US" sz="2150" dirty="0" smtClean="0"/>
              <a:t>Sports </a:t>
            </a:r>
            <a:r>
              <a:rPr lang="en-US" sz="2150" dirty="0"/>
              <a:t>venues,</a:t>
            </a:r>
          </a:p>
          <a:p>
            <a:pPr marL="628650" indent="-285750">
              <a:buClr>
                <a:srgbClr val="C00000"/>
              </a:buClr>
              <a:buSzPct val="100000"/>
              <a:buFont typeface="Wingdings" panose="05000000000000000000" pitchFamily="2" charset="2"/>
              <a:buChar char="§"/>
            </a:pPr>
            <a:r>
              <a:rPr lang="en-US" sz="2150" dirty="0" smtClean="0"/>
              <a:t>Civic </a:t>
            </a:r>
            <a:r>
              <a:rPr lang="en-US" sz="2150" dirty="0"/>
              <a:t>buildings,</a:t>
            </a:r>
          </a:p>
          <a:p>
            <a:pPr marL="628650" indent="-285750">
              <a:buClr>
                <a:srgbClr val="C00000"/>
              </a:buClr>
              <a:buSzPct val="100000"/>
              <a:buFont typeface="Wingdings" panose="05000000000000000000" pitchFamily="2" charset="2"/>
              <a:buChar char="§"/>
            </a:pPr>
            <a:r>
              <a:rPr lang="en-US" sz="2150" dirty="0" smtClean="0"/>
              <a:t>Stately </a:t>
            </a:r>
            <a:r>
              <a:rPr lang="en-US" sz="2150" dirty="0"/>
              <a:t>homes,</a:t>
            </a:r>
          </a:p>
          <a:p>
            <a:pPr marL="628650" indent="-285750">
              <a:buClr>
                <a:srgbClr val="C00000"/>
              </a:buClr>
              <a:buSzPct val="100000"/>
              <a:buFont typeface="Wingdings" panose="05000000000000000000" pitchFamily="2" charset="2"/>
              <a:buChar char="§"/>
            </a:pPr>
            <a:r>
              <a:rPr lang="en-US" sz="2150" dirty="0" smtClean="0"/>
              <a:t>University </a:t>
            </a:r>
            <a:r>
              <a:rPr lang="en-US" sz="2150" dirty="0"/>
              <a:t>and academic institution facilities.</a:t>
            </a:r>
          </a:p>
          <a:p>
            <a:pPr marL="342900" indent="-342900">
              <a:buClr>
                <a:srgbClr val="C00000"/>
              </a:buClr>
              <a:buSzPct val="80000"/>
              <a:buFont typeface="Arial" panose="020B0604020202020204" pitchFamily="34" charset="0"/>
              <a:buChar char="►"/>
            </a:pPr>
            <a:r>
              <a:rPr lang="en-US" sz="2150" dirty="0"/>
              <a:t>You could base the above investigation in your own local area or you could undertake research about a destination such as Dubai.</a:t>
            </a:r>
          </a:p>
        </p:txBody>
      </p:sp>
      <p:pic>
        <p:nvPicPr>
          <p:cNvPr id="76802" name="Picture 2" descr="Image result for birmingham conference venu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4658" y="3817789"/>
            <a:ext cx="266700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76804" name="Picture 4" descr="Image result for birmingham conference venu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139952" y="4149081"/>
            <a:ext cx="2026131" cy="126432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2637403350"/>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65110" y="1124744"/>
            <a:ext cx="8727370" cy="584467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740" dirty="0" smtClean="0"/>
              <a:t>In </a:t>
            </a:r>
            <a:r>
              <a:rPr lang="en-US" sz="1740" dirty="0"/>
              <a:t>Dubai, the mixing of the leisure and business tourism environments illustrates the growing trend particularly well. Dubai is well </a:t>
            </a:r>
            <a:r>
              <a:rPr lang="en-US" sz="1740" dirty="0" smtClean="0"/>
              <a:t>established as </a:t>
            </a:r>
            <a:r>
              <a:rPr lang="en-US" sz="1740" dirty="0"/>
              <a:t>the leading exhibition centre in the Middle East and it was recently voted the worlds best conference venue. </a:t>
            </a:r>
            <a:endParaRPr lang="en-US" sz="1740" dirty="0" smtClean="0"/>
          </a:p>
          <a:p>
            <a:pPr marL="342900" indent="-342900">
              <a:buClr>
                <a:srgbClr val="C00000"/>
              </a:buClr>
              <a:buSzPct val="80000"/>
              <a:buFont typeface="Arial" panose="020B0604020202020204" pitchFamily="34" charset="0"/>
              <a:buChar char="►"/>
            </a:pPr>
            <a:r>
              <a:rPr lang="en-US" sz="1740" dirty="0" smtClean="0"/>
              <a:t>The </a:t>
            </a:r>
            <a:r>
              <a:rPr lang="en-US" sz="1740" dirty="0"/>
              <a:t>city combines the facilities and services of one of the world’s major international business </a:t>
            </a:r>
            <a:r>
              <a:rPr lang="en-US" sz="1740" dirty="0" err="1"/>
              <a:t>centres</a:t>
            </a:r>
            <a:r>
              <a:rPr lang="en-US" sz="1740" dirty="0"/>
              <a:t> with all the attractions of a top destination. This means that </a:t>
            </a:r>
            <a:r>
              <a:rPr lang="en-US" sz="1740" dirty="0" err="1"/>
              <a:t>organisers</a:t>
            </a:r>
            <a:r>
              <a:rPr lang="en-US" sz="1740" dirty="0"/>
              <a:t> and delegates alike can count on effective and successful events staged in a luxurious environment offering an outstanding range of recreational opportunities. </a:t>
            </a:r>
            <a:endParaRPr lang="en-US" sz="1740" dirty="0" smtClean="0"/>
          </a:p>
          <a:p>
            <a:pPr marL="342900" indent="-342900">
              <a:buClr>
                <a:srgbClr val="C00000"/>
              </a:buClr>
              <a:buSzPct val="80000"/>
              <a:buFont typeface="Arial" panose="020B0604020202020204" pitchFamily="34" charset="0"/>
              <a:buChar char="►"/>
            </a:pPr>
            <a:r>
              <a:rPr lang="en-US" sz="1740" dirty="0" smtClean="0"/>
              <a:t>The </a:t>
            </a:r>
            <a:r>
              <a:rPr lang="en-US" sz="1740" dirty="0"/>
              <a:t>city now hosts more than 60 major exhibitions </a:t>
            </a:r>
            <a:r>
              <a:rPr lang="en-US" sz="1740" dirty="0" smtClean="0"/>
              <a:t/>
            </a:r>
            <a:br>
              <a:rPr lang="en-US" sz="1740" dirty="0" smtClean="0"/>
            </a:br>
            <a:r>
              <a:rPr lang="en-US" sz="1740" dirty="0" smtClean="0"/>
              <a:t>annually </a:t>
            </a:r>
            <a:r>
              <a:rPr lang="en-US" sz="1740" dirty="0"/>
              <a:t>as well as numerous conferences, seminars, </a:t>
            </a:r>
            <a:r>
              <a:rPr lang="en-US" sz="1740" dirty="0" smtClean="0"/>
              <a:t/>
            </a:r>
            <a:br>
              <a:rPr lang="en-US" sz="1740" dirty="0" smtClean="0"/>
            </a:br>
            <a:r>
              <a:rPr lang="en-US" sz="1740" dirty="0" smtClean="0"/>
              <a:t>in-house </a:t>
            </a:r>
            <a:r>
              <a:rPr lang="en-US" sz="1740" dirty="0"/>
              <a:t>corporate </a:t>
            </a:r>
            <a:r>
              <a:rPr lang="en-US" sz="1740" dirty="0" smtClean="0"/>
              <a:t>meetings </a:t>
            </a:r>
            <a:r>
              <a:rPr lang="en-US" sz="1740" dirty="0"/>
              <a:t>and the like. This demand </a:t>
            </a:r>
            <a:r>
              <a:rPr lang="en-US" sz="1740" dirty="0" smtClean="0"/>
              <a:t/>
            </a:r>
            <a:br>
              <a:rPr lang="en-US" sz="1740" dirty="0" smtClean="0"/>
            </a:br>
            <a:r>
              <a:rPr lang="en-US" sz="1740" dirty="0" smtClean="0"/>
              <a:t>is </a:t>
            </a:r>
            <a:r>
              <a:rPr lang="en-US" sz="1740" dirty="0"/>
              <a:t>serviced by a </a:t>
            </a:r>
            <a:r>
              <a:rPr lang="en-US" sz="1740" dirty="0" smtClean="0"/>
              <a:t>range of </a:t>
            </a:r>
            <a:r>
              <a:rPr lang="en-US" sz="1740" dirty="0"/>
              <a:t>business facilities including:</a:t>
            </a:r>
          </a:p>
          <a:p>
            <a:pPr marL="685800" indent="-342900">
              <a:buClr>
                <a:srgbClr val="C00000"/>
              </a:buClr>
              <a:buSzPct val="100000"/>
              <a:buFont typeface="Wingdings" panose="05000000000000000000" pitchFamily="2" charset="2"/>
              <a:buChar char="§"/>
            </a:pPr>
            <a:r>
              <a:rPr lang="en-US" sz="1740" dirty="0" smtClean="0"/>
              <a:t>Dubai </a:t>
            </a:r>
            <a:r>
              <a:rPr lang="en-US" sz="1740" dirty="0"/>
              <a:t>Chamber of Commerce and Industry </a:t>
            </a:r>
            <a:r>
              <a:rPr lang="en-US" sz="1740" dirty="0" smtClean="0"/>
              <a:t/>
            </a:r>
            <a:br>
              <a:rPr lang="en-US" sz="1740" dirty="0" smtClean="0"/>
            </a:br>
            <a:r>
              <a:rPr lang="en-US" sz="1740" dirty="0" smtClean="0"/>
              <a:t>conference </a:t>
            </a:r>
            <a:r>
              <a:rPr lang="en-US" sz="1740" dirty="0"/>
              <a:t>venue,</a:t>
            </a:r>
          </a:p>
          <a:p>
            <a:pPr marL="685800" indent="-342900">
              <a:buClr>
                <a:srgbClr val="C00000"/>
              </a:buClr>
              <a:buSzPct val="100000"/>
              <a:buFont typeface="Wingdings" panose="05000000000000000000" pitchFamily="2" charset="2"/>
              <a:buChar char="§"/>
            </a:pPr>
            <a:r>
              <a:rPr lang="en-US" sz="1740" dirty="0" smtClean="0"/>
              <a:t>Major </a:t>
            </a:r>
            <a:r>
              <a:rPr lang="en-US" sz="1740" dirty="0"/>
              <a:t>hotel venues, </a:t>
            </a:r>
            <a:r>
              <a:rPr lang="en-US" sz="1740" dirty="0" smtClean="0"/>
              <a:t>e.g. </a:t>
            </a:r>
            <a:r>
              <a:rPr lang="en-US" sz="1740" dirty="0"/>
              <a:t>Jumeirah </a:t>
            </a:r>
            <a:r>
              <a:rPr lang="en-US" sz="1740" dirty="0" smtClean="0"/>
              <a:t>International’s </a:t>
            </a:r>
            <a:br>
              <a:rPr lang="en-US" sz="1740" dirty="0" smtClean="0"/>
            </a:br>
            <a:r>
              <a:rPr lang="en-US" sz="1740" dirty="0" smtClean="0"/>
              <a:t>Emirates </a:t>
            </a:r>
            <a:r>
              <a:rPr lang="en-US" sz="1740" dirty="0"/>
              <a:t>Towers and </a:t>
            </a:r>
            <a:r>
              <a:rPr lang="en-US" sz="1740" dirty="0" err="1"/>
              <a:t>Burj</a:t>
            </a:r>
            <a:r>
              <a:rPr lang="en-US" sz="1740" dirty="0"/>
              <a:t> </a:t>
            </a:r>
            <a:r>
              <a:rPr lang="en-US" sz="1740" dirty="0" smtClean="0"/>
              <a:t>A1 </a:t>
            </a:r>
            <a:r>
              <a:rPr lang="en-US" sz="1740" dirty="0"/>
              <a:t>Arab properties,</a:t>
            </a:r>
          </a:p>
          <a:p>
            <a:pPr marL="685800" indent="-342900">
              <a:buClr>
                <a:srgbClr val="C00000"/>
              </a:buClr>
              <a:buSzPct val="100000"/>
              <a:buFont typeface="Wingdings" panose="05000000000000000000" pitchFamily="2" charset="2"/>
              <a:buChar char="§"/>
            </a:pPr>
            <a:r>
              <a:rPr lang="en-US" sz="1740" dirty="0" smtClean="0"/>
              <a:t>Dubai </a:t>
            </a:r>
            <a:r>
              <a:rPr lang="en-US" sz="1740" dirty="0"/>
              <a:t>World Trade Centre’s 36,000 square </a:t>
            </a:r>
            <a:r>
              <a:rPr lang="en-US" sz="1740" dirty="0" smtClean="0"/>
              <a:t/>
            </a:r>
            <a:br>
              <a:rPr lang="en-US" sz="1740" dirty="0" smtClean="0"/>
            </a:br>
            <a:r>
              <a:rPr lang="en-US" sz="1740" dirty="0" smtClean="0"/>
              <a:t>metres </a:t>
            </a:r>
            <a:r>
              <a:rPr lang="en-US" sz="1740" dirty="0"/>
              <a:t>exhibition hall</a:t>
            </a:r>
            <a:r>
              <a:rPr lang="en-US" sz="1740" dirty="0" smtClean="0"/>
              <a:t>,</a:t>
            </a:r>
          </a:p>
          <a:p>
            <a:pPr marL="685800" indent="-342900">
              <a:buClr>
                <a:srgbClr val="C00000"/>
              </a:buClr>
              <a:buSzPct val="100000"/>
              <a:buFont typeface="Wingdings" panose="05000000000000000000" pitchFamily="2" charset="2"/>
              <a:buChar char="§"/>
            </a:pPr>
            <a:r>
              <a:rPr lang="en-US" sz="1740" dirty="0"/>
              <a:t>Dubai Airport Exhibition Centre,</a:t>
            </a:r>
          </a:p>
          <a:p>
            <a:pPr marL="685800" indent="-342900">
              <a:buClr>
                <a:srgbClr val="C00000"/>
              </a:buClr>
              <a:buSzPct val="100000"/>
              <a:buFont typeface="Wingdings" panose="05000000000000000000" pitchFamily="2" charset="2"/>
              <a:buChar char="§"/>
            </a:pPr>
            <a:r>
              <a:rPr lang="en-US" sz="1740" dirty="0"/>
              <a:t>Other special interest venues such as the new </a:t>
            </a:r>
            <a:r>
              <a:rPr lang="en-US" sz="1740" dirty="0" err="1"/>
              <a:t>Meydan</a:t>
            </a:r>
            <a:r>
              <a:rPr lang="en-US" sz="1740" dirty="0"/>
              <a:t> racecourse</a:t>
            </a:r>
            <a:r>
              <a:rPr lang="en-US" sz="1740" dirty="0" smtClean="0"/>
              <a:t>.</a:t>
            </a:r>
            <a:endParaRPr lang="en-US" sz="1740" dirty="0"/>
          </a:p>
        </p:txBody>
      </p:sp>
      <p:pic>
        <p:nvPicPr>
          <p:cNvPr id="79874" name="Picture 2" descr="Image result for Dubai World Trade Centreâ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07753" y="3501008"/>
            <a:ext cx="2212720" cy="2736305"/>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957312978"/>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78</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smtClean="0"/>
              <a:t>Properties </a:t>
            </a:r>
            <a:r>
              <a:rPr lang="en-US" sz="2000" dirty="0"/>
              <a:t>like the Emirates Towers in Dubai, shown here, have been designed with business guests in mind. The hotel is </a:t>
            </a:r>
            <a:r>
              <a:rPr lang="en-US" sz="2000" dirty="0" smtClean="0"/>
              <a:t>perfectly </a:t>
            </a:r>
            <a:r>
              <a:rPr lang="en-US" sz="2000" dirty="0"/>
              <a:t>designed to meet the requirements of any event:</a:t>
            </a:r>
          </a:p>
          <a:p>
            <a:pPr marL="742950" indent="-342900">
              <a:buClr>
                <a:srgbClr val="C00000"/>
              </a:buClr>
              <a:buSzPct val="80000"/>
              <a:buFont typeface="Wingdings" panose="05000000000000000000" pitchFamily="2" charset="2"/>
              <a:buChar char="§"/>
            </a:pPr>
            <a:r>
              <a:rPr lang="en-US" sz="2000" dirty="0" smtClean="0"/>
              <a:t>12-boardroom </a:t>
            </a:r>
            <a:r>
              <a:rPr lang="en-US" sz="2000" dirty="0"/>
              <a:t>style meeting rooms for conferences and seminars.</a:t>
            </a:r>
          </a:p>
          <a:p>
            <a:pPr marL="742950" indent="-342900">
              <a:buClr>
                <a:srgbClr val="C00000"/>
              </a:buClr>
              <a:buSzPct val="80000"/>
              <a:buFont typeface="Wingdings" panose="05000000000000000000" pitchFamily="2" charset="2"/>
              <a:buChar char="§"/>
            </a:pPr>
            <a:r>
              <a:rPr lang="en-US" sz="2000" dirty="0" smtClean="0"/>
              <a:t>Fully </a:t>
            </a:r>
            <a:r>
              <a:rPr lang="en-US" sz="2000" dirty="0"/>
              <a:t>equipped business centre open 24 hours daily.</a:t>
            </a:r>
          </a:p>
          <a:p>
            <a:pPr marL="742950" indent="-342900">
              <a:buClr>
                <a:srgbClr val="C00000"/>
              </a:buClr>
              <a:buSzPct val="80000"/>
              <a:buFont typeface="Wingdings" panose="05000000000000000000" pitchFamily="2" charset="2"/>
              <a:buChar char="§"/>
            </a:pPr>
            <a:r>
              <a:rPr lang="en-US" sz="2000" dirty="0" smtClean="0"/>
              <a:t>Godolphin </a:t>
            </a:r>
            <a:r>
              <a:rPr lang="en-US" sz="2000" dirty="0"/>
              <a:t>Ballroom with well-designed fittings and marble flooring.</a:t>
            </a:r>
          </a:p>
          <a:p>
            <a:pPr marL="742950" indent="-342900">
              <a:buClr>
                <a:srgbClr val="C00000"/>
              </a:buClr>
              <a:buSzPct val="80000"/>
              <a:buFont typeface="Wingdings" panose="05000000000000000000" pitchFamily="2" charset="2"/>
              <a:buChar char="§"/>
            </a:pPr>
            <a:r>
              <a:rPr lang="en-US" sz="2000" dirty="0" smtClean="0"/>
              <a:t>Extensive </a:t>
            </a:r>
            <a:r>
              <a:rPr lang="en-US" sz="2000" dirty="0"/>
              <a:t>audio-visual, multimedia and teleconferencing equipment</a:t>
            </a:r>
            <a:r>
              <a:rPr lang="en-US" sz="2000" dirty="0" smtClean="0"/>
              <a:t>.</a:t>
            </a:r>
          </a:p>
          <a:p>
            <a:pPr marL="742950" indent="-342900">
              <a:buClr>
                <a:srgbClr val="C00000"/>
              </a:buClr>
              <a:buSzPct val="80000"/>
              <a:buFont typeface="Wingdings" panose="05000000000000000000" pitchFamily="2" charset="2"/>
              <a:buChar char="§"/>
            </a:pPr>
            <a:r>
              <a:rPr lang="en-US" sz="2000" dirty="0"/>
              <a:t>Comprehensive outdoor catering service with Jumeirah Hospitality.</a:t>
            </a:r>
          </a:p>
          <a:p>
            <a:pPr marL="342900" indent="-342900">
              <a:buClr>
                <a:srgbClr val="C00000"/>
              </a:buClr>
              <a:buSzPct val="80000"/>
              <a:buFont typeface="Arial" panose="020B0604020202020204" pitchFamily="34" charset="0"/>
              <a:buChar char="►"/>
            </a:pPr>
            <a:r>
              <a:rPr lang="en-US" sz="2000" dirty="0"/>
              <a:t>The hotel also has a dedicated floor exclusively for business women, designed to cater to the privacy and comfort of the lady travellers, serviced only by female staff. These facilities have set the standard for twenty-first century international business tourists.</a:t>
            </a:r>
          </a:p>
          <a:p>
            <a:pPr marL="342900" indent="-342900">
              <a:buClr>
                <a:srgbClr val="C00000"/>
              </a:buClr>
              <a:buSzPct val="80000"/>
              <a:buFont typeface="Arial" panose="020B0604020202020204" pitchFamily="34" charset="0"/>
              <a:buChar char="►"/>
            </a:pPr>
            <a:r>
              <a:rPr lang="en-US" sz="2000" dirty="0"/>
              <a:t>The business sector in Dubai is supported by major local companies that are well-equipped with a full destination management service, covering hotel bookings, airport transfers, ground transport and a daily </a:t>
            </a:r>
            <a:r>
              <a:rPr lang="en-US" sz="2000" dirty="0" smtClean="0"/>
              <a:t>program </a:t>
            </a:r>
            <a:r>
              <a:rPr lang="en-US" sz="2000" dirty="0"/>
              <a:t>of tours and activities with multi-lingual guides. They also offer the required expertise for </a:t>
            </a:r>
            <a:r>
              <a:rPr lang="en-US" sz="2000" dirty="0" err="1"/>
              <a:t>organising</a:t>
            </a:r>
            <a:r>
              <a:rPr lang="en-US" sz="2000" dirty="0"/>
              <a:t> business-related travel, including original and exciting incentive </a:t>
            </a:r>
            <a:r>
              <a:rPr lang="en-US" sz="2000" dirty="0" smtClean="0"/>
              <a:t>programs</a:t>
            </a:r>
            <a:r>
              <a:rPr lang="en-US" sz="2000" dirty="0"/>
              <a:t>.</a:t>
            </a:r>
          </a:p>
        </p:txBody>
      </p:sp>
      <p:sp>
        <p:nvSpPr>
          <p:cNvPr id="8"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2663992706"/>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65110" y="1124744"/>
            <a:ext cx="8727370" cy="1261884"/>
          </a:xfrm>
          <a:prstGeom prst="rect">
            <a:avLst/>
          </a:prstGeom>
        </p:spPr>
        <p:txBody>
          <a:bodyPr wrap="square">
            <a:spAutoFit/>
          </a:bodyPr>
          <a:lstStyle/>
          <a:p>
            <a:pPr>
              <a:buClr>
                <a:srgbClr val="C00000"/>
              </a:buClr>
              <a:buSzPct val="80000"/>
            </a:pPr>
            <a:r>
              <a:rPr lang="en-US" sz="1900" b="1" dirty="0">
                <a:solidFill>
                  <a:srgbClr val="C00000"/>
                </a:solidFill>
              </a:rPr>
              <a:t>The influence of physical features on the opportunities and constraints for the development </a:t>
            </a:r>
            <a:r>
              <a:rPr lang="en-US" sz="1900" b="1" dirty="0" smtClean="0">
                <a:solidFill>
                  <a:srgbClr val="C00000"/>
                </a:solidFill>
              </a:rPr>
              <a:t>of </a:t>
            </a:r>
            <a:r>
              <a:rPr lang="en-US" sz="1900" b="1" dirty="0">
                <a:solidFill>
                  <a:srgbClr val="C00000"/>
                </a:solidFill>
              </a:rPr>
              <a:t>tourism</a:t>
            </a:r>
          </a:p>
          <a:p>
            <a:pPr marL="342900" indent="-342900">
              <a:buClr>
                <a:srgbClr val="C00000"/>
              </a:buClr>
              <a:buSzPct val="80000"/>
              <a:buFont typeface="Arial" panose="020B0604020202020204" pitchFamily="34" charset="0"/>
              <a:buChar char="►"/>
            </a:pPr>
            <a:r>
              <a:rPr lang="en-US" sz="1900" dirty="0"/>
              <a:t>We will now examine by means of the following case studies, some tourist developments that are located in contrasting physical environments.</a:t>
            </a:r>
          </a:p>
        </p:txBody>
      </p:sp>
      <p:sp>
        <p:nvSpPr>
          <p:cNvPr id="2" name="Rectangle 1"/>
          <p:cNvSpPr/>
          <p:nvPr/>
        </p:nvSpPr>
        <p:spPr>
          <a:xfrm>
            <a:off x="165110" y="2509683"/>
            <a:ext cx="8727370" cy="4159677"/>
          </a:xfrm>
          <a:prstGeom prst="rect">
            <a:avLst/>
          </a:prstGeom>
          <a:solidFill>
            <a:srgbClr val="FDFDCB"/>
          </a:solidFill>
        </p:spPr>
        <p:style>
          <a:lnRef idx="2">
            <a:schemeClr val="accent1">
              <a:shade val="50000"/>
            </a:schemeClr>
          </a:lnRef>
          <a:fillRef idx="1">
            <a:schemeClr val="accent1"/>
          </a:fillRef>
          <a:effectRef idx="0">
            <a:schemeClr val="accent1"/>
          </a:effectRef>
          <a:fontRef idx="minor">
            <a:schemeClr val="lt1"/>
          </a:fontRef>
        </p:style>
        <p:txBody>
          <a:bodyPr rIns="3383280" rtlCol="0" anchor="ctr"/>
          <a:lstStyle/>
          <a:p>
            <a:r>
              <a:rPr lang="en-US" sz="2000" b="1" dirty="0" smtClean="0">
                <a:solidFill>
                  <a:srgbClr val="C00000"/>
                </a:solidFill>
                <a:latin typeface="Arial" panose="020B0604020202020204" pitchFamily="34" charset="0"/>
                <a:cs typeface="Arial" panose="020B0604020202020204" pitchFamily="34" charset="0"/>
              </a:rPr>
              <a:t>Case Study 3: Coastal Tourism in Mauritius</a:t>
            </a:r>
          </a:p>
          <a:p>
            <a:pPr marL="342900" indent="-342900">
              <a:buClr>
                <a:srgbClr val="C00000"/>
              </a:buClr>
              <a:buSzPct val="800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Mauritius is a volcanic and mountainous island in the Indian Ocean. It lies 2,000 km off the southeastern coast of Africa, due east of Madagascar. </a:t>
            </a:r>
            <a:endParaRPr lang="en-US" sz="2000"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With </a:t>
            </a:r>
            <a:r>
              <a:rPr lang="en-US" sz="2000" dirty="0">
                <a:solidFill>
                  <a:schemeClr val="tx1"/>
                </a:solidFill>
                <a:latin typeface="Arial" panose="020B0604020202020204" pitchFamily="34" charset="0"/>
                <a:cs typeface="Arial" panose="020B0604020202020204" pitchFamily="34" charset="0"/>
              </a:rPr>
              <a:t>330 km of coastline, Mauritius’ sandy beaches are its key attraction. All are public, although the best have been subtly claimed by hotels. </a:t>
            </a:r>
            <a:endParaRPr lang="en-US" sz="2000"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warm waters that lap the islands shores are popular with underwater divers of all levels who enjoy year-round diving holidays in Mauritius. </a:t>
            </a:r>
            <a:endParaRPr lang="en-US" sz="2000" dirty="0" smtClean="0">
              <a:solidFill>
                <a:schemeClr val="tx1"/>
              </a:solidFill>
              <a:latin typeface="Arial" panose="020B0604020202020204" pitchFamily="34" charset="0"/>
              <a:cs typeface="Arial" panose="020B0604020202020204" pitchFamily="34" charset="0"/>
            </a:endParaRPr>
          </a:p>
        </p:txBody>
      </p:sp>
      <p:pic>
        <p:nvPicPr>
          <p:cNvPr id="80898" name="Picture 2" descr="Image result for Mauritiu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2636912"/>
            <a:ext cx="3096345" cy="1200623"/>
          </a:xfrm>
          <a:prstGeom prst="rect">
            <a:avLst/>
          </a:prstGeom>
          <a:noFill/>
          <a:extLst>
            <a:ext uri="{909E8E84-426E-40DD-AFC4-6F175D3DCCD1}">
              <a14:hiddenFill xmlns:a14="http://schemas.microsoft.com/office/drawing/2010/main">
                <a:solidFill>
                  <a:srgbClr val="FFFFFF"/>
                </a:solidFill>
              </a14:hiddenFill>
            </a:ext>
          </a:extLst>
        </p:spPr>
      </p:pic>
      <p:pic>
        <p:nvPicPr>
          <p:cNvPr id="80900" name="Picture 4" descr="Image result for Mauritiu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4128" y="3933056"/>
            <a:ext cx="3096345" cy="206221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file"/>
          </p:cNvPr>
          <p:cNvSpPr txBox="1"/>
          <p:nvPr/>
        </p:nvSpPr>
        <p:spPr>
          <a:xfrm>
            <a:off x="6285052" y="6153276"/>
            <a:ext cx="1974495"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Why Mauritius?</a:t>
            </a:r>
            <a:endParaRPr lang="en-US" sz="2000" dirty="0"/>
          </a:p>
        </p:txBody>
      </p:sp>
      <p:sp>
        <p:nvSpPr>
          <p:cNvPr id="10"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023734990"/>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7" name="Rectangle 6"/>
          <p:cNvSpPr/>
          <p:nvPr/>
        </p:nvSpPr>
        <p:spPr>
          <a:xfrm>
            <a:off x="165110" y="1124744"/>
            <a:ext cx="5703034" cy="564770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900" dirty="0" smtClean="0"/>
              <a:t>A </a:t>
            </a:r>
            <a:r>
              <a:rPr lang="en-US" sz="1900" dirty="0"/>
              <a:t>coral reef extends around the entire island creating an enchanting, underwater playground. If you are a beginner, you can explore the shallows close to shore, and most hotels in</a:t>
            </a:r>
          </a:p>
          <a:p>
            <a:pPr marL="342900" indent="-342900">
              <a:buClr>
                <a:srgbClr val="C00000"/>
              </a:buClr>
              <a:buSzPct val="80000"/>
              <a:buFont typeface="Arial" panose="020B0604020202020204" pitchFamily="34" charset="0"/>
              <a:buChar char="►"/>
            </a:pPr>
            <a:r>
              <a:rPr lang="en-US" sz="1900" dirty="0"/>
              <a:t>Mauritius offer an expert to guide you through your dive. The more adventurous underwater explorer can head out to one of the many wrecks or caves around the island. There are hundreds of shipwrecks, some dating back to the days of the pirates. </a:t>
            </a:r>
            <a:r>
              <a:rPr lang="en-US" sz="1900" dirty="0" smtClean="0"/>
              <a:t>A </a:t>
            </a:r>
            <a:r>
              <a:rPr lang="en-US" sz="1900" dirty="0"/>
              <a:t>popular wreck with divers is that of the ‘Sirius’, a 19th century British frigate which sank during a naval battle with the French fleet. </a:t>
            </a:r>
            <a:endParaRPr lang="en-US" sz="1900" dirty="0" smtClean="0"/>
          </a:p>
          <a:p>
            <a:pPr marL="342900" indent="-342900">
              <a:buClr>
                <a:srgbClr val="C00000"/>
              </a:buClr>
              <a:buSzPct val="80000"/>
              <a:buFont typeface="Arial" panose="020B0604020202020204" pitchFamily="34" charset="0"/>
              <a:buChar char="►"/>
            </a:pPr>
            <a:r>
              <a:rPr lang="en-US" sz="1900" dirty="0" smtClean="0"/>
              <a:t>Mauritius </a:t>
            </a:r>
            <a:r>
              <a:rPr lang="en-US" sz="1900" dirty="0"/>
              <a:t>used to be a French colony until the early 1800s and was a strategic point in the Indian Ocean. A naval battle was fought between the British and the French close to the town of Vieux-Grand-Port and the British had lost.</a:t>
            </a:r>
          </a:p>
        </p:txBody>
      </p:sp>
      <p:pic>
        <p:nvPicPr>
          <p:cNvPr id="82946" name="Picture 2" descr="Image result for Mauritiu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68144" y="1196752"/>
            <a:ext cx="3024336" cy="1728192"/>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Mauritius Siri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144" y="3087457"/>
            <a:ext cx="3024336" cy="1997727"/>
          </a:xfrm>
          <a:prstGeom prst="rect">
            <a:avLst/>
          </a:prstGeom>
          <a:noFill/>
          <a:extLst>
            <a:ext uri="{909E8E84-426E-40DD-AFC4-6F175D3DCCD1}">
              <a14:hiddenFill xmlns:a14="http://schemas.microsoft.com/office/drawing/2010/main">
                <a:solidFill>
                  <a:srgbClr val="FFFFFF"/>
                </a:solidFill>
              </a14:hiddenFill>
            </a:ext>
          </a:extLst>
        </p:spPr>
      </p:pic>
      <p:pic>
        <p:nvPicPr>
          <p:cNvPr id="82950" name="Picture 6" descr="Image result for Vieux-Grand-Por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868144" y="5189807"/>
            <a:ext cx="3017490" cy="1407546"/>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41117430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40673535"/>
              </p:ext>
            </p:extLst>
          </p:nvPr>
        </p:nvGraphicFramePr>
        <p:xfrm>
          <a:off x="251520" y="1052736"/>
          <a:ext cx="8568952" cy="5612384"/>
        </p:xfrm>
        <a:graphic>
          <a:graphicData uri="http://schemas.openxmlformats.org/drawingml/2006/table">
            <a:tbl>
              <a:tblPr firstRow="1" bandRow="1">
                <a:tableStyleId>{5C22544A-7EE6-4342-B048-85BDC9FD1C3A}</a:tableStyleId>
              </a:tblPr>
              <a:tblGrid>
                <a:gridCol w="3312368"/>
                <a:gridCol w="5256584"/>
              </a:tblGrid>
              <a:tr h="370840">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7084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79</a:t>
            </a:r>
            <a:endParaRPr lang="en-GB" sz="1400" b="1" dirty="0">
              <a:latin typeface="Calibri" panose="020F0502020204030204" pitchFamily="34" charset="0"/>
            </a:endParaRPr>
          </a:p>
        </p:txBody>
      </p:sp>
      <p:sp>
        <p:nvSpPr>
          <p:cNvPr id="7" name="Rectangle 6"/>
          <p:cNvSpPr/>
          <p:nvPr/>
        </p:nvSpPr>
        <p:spPr>
          <a:xfrm>
            <a:off x="165110" y="1124744"/>
            <a:ext cx="5703034" cy="564770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900" dirty="0"/>
              <a:t>‘</a:t>
            </a:r>
            <a:r>
              <a:rPr lang="en-US" sz="1900" b="1" dirty="0"/>
              <a:t>The Cathedral</a:t>
            </a:r>
            <a:r>
              <a:rPr lang="en-US" sz="1900" dirty="0"/>
              <a:t>’ is a popular diving site located off Flic </a:t>
            </a:r>
            <a:r>
              <a:rPr lang="en-US" sz="1900" dirty="0" err="1"/>
              <a:t>en</a:t>
            </a:r>
            <a:r>
              <a:rPr lang="en-US" sz="1900" dirty="0"/>
              <a:t> </a:t>
            </a:r>
            <a:r>
              <a:rPr lang="en-US" sz="1900" dirty="0" err="1"/>
              <a:t>Flac</a:t>
            </a:r>
            <a:r>
              <a:rPr lang="en-US" sz="1900" dirty="0"/>
              <a:t> on the western coast of Mauritius as shown here.</a:t>
            </a:r>
          </a:p>
          <a:p>
            <a:pPr marL="342900" indent="-342900">
              <a:buClr>
                <a:srgbClr val="C00000"/>
              </a:buClr>
              <a:buSzPct val="80000"/>
              <a:buFont typeface="Arial" panose="020B0604020202020204" pitchFamily="34" charset="0"/>
              <a:buChar char="►"/>
            </a:pPr>
            <a:r>
              <a:rPr lang="en-US" sz="1900" dirty="0"/>
              <a:t>South of the capital Port Louis, Flic </a:t>
            </a:r>
            <a:r>
              <a:rPr lang="en-US" sz="1900" dirty="0" err="1"/>
              <a:t>en</a:t>
            </a:r>
            <a:r>
              <a:rPr lang="en-US" sz="1900" dirty="0"/>
              <a:t> </a:t>
            </a:r>
            <a:r>
              <a:rPr lang="en-US" sz="1900" dirty="0" err="1"/>
              <a:t>Flac</a:t>
            </a:r>
            <a:r>
              <a:rPr lang="en-US" sz="1900" dirty="0"/>
              <a:t> has a 5 km long coastline. It is an area where the beach, lagoon and coastal strip are used by both Mauritian visitors and foreign tourists. </a:t>
            </a:r>
            <a:endParaRPr lang="en-US" sz="1900" dirty="0" smtClean="0"/>
          </a:p>
          <a:p>
            <a:pPr marL="342900" indent="-342900">
              <a:buClr>
                <a:srgbClr val="C00000"/>
              </a:buClr>
              <a:buSzPct val="80000"/>
              <a:buFont typeface="Arial" panose="020B0604020202020204" pitchFamily="34" charset="0"/>
              <a:buChar char="►"/>
            </a:pPr>
            <a:r>
              <a:rPr lang="en-US" sz="1900" dirty="0" smtClean="0"/>
              <a:t>It </a:t>
            </a:r>
            <a:r>
              <a:rPr lang="en-US" sz="1900" dirty="0"/>
              <a:t>is a big tourism zone accommodating several hotels and many other tourism residences, and it has the most popular public beach in Mauritius.</a:t>
            </a:r>
          </a:p>
          <a:p>
            <a:pPr marL="342900" indent="-342900">
              <a:buClr>
                <a:srgbClr val="C00000"/>
              </a:buClr>
              <a:buSzPct val="80000"/>
              <a:buFont typeface="Arial" panose="020B0604020202020204" pitchFamily="34" charset="0"/>
              <a:buChar char="►"/>
            </a:pPr>
            <a:r>
              <a:rPr lang="en-US" sz="1900" dirty="0"/>
              <a:t>As Flic </a:t>
            </a:r>
            <a:r>
              <a:rPr lang="en-US" sz="1900" dirty="0" err="1"/>
              <a:t>en</a:t>
            </a:r>
            <a:r>
              <a:rPr lang="en-US" sz="1900" dirty="0"/>
              <a:t> </a:t>
            </a:r>
            <a:r>
              <a:rPr lang="en-US" sz="1900" dirty="0" err="1"/>
              <a:t>Flac</a:t>
            </a:r>
            <a:r>
              <a:rPr lang="en-US" sz="1900" dirty="0"/>
              <a:t> became more popular as a destination, wealthy Mauritians living abroad bought land in the area to build bungalows where they intended to stay during their holidays. During their absence, they rented the property to visiting tourists and Flic </a:t>
            </a:r>
            <a:r>
              <a:rPr lang="en-US" sz="1900" dirty="0" err="1"/>
              <a:t>en</a:t>
            </a:r>
            <a:r>
              <a:rPr lang="en-US" sz="1900" dirty="0"/>
              <a:t> </a:t>
            </a:r>
            <a:r>
              <a:rPr lang="en-US" sz="1900" dirty="0" err="1"/>
              <a:t>Flac</a:t>
            </a:r>
            <a:r>
              <a:rPr lang="en-US" sz="1900" dirty="0"/>
              <a:t> rapidly became known for its range and variety of self catering accommodation</a:t>
            </a:r>
            <a:r>
              <a:rPr lang="en-US" sz="1900" dirty="0" smtClean="0"/>
              <a:t>.</a:t>
            </a:r>
            <a:endParaRPr lang="en-US" sz="1900" dirty="0"/>
          </a:p>
        </p:txBody>
      </p:sp>
      <p:pic>
        <p:nvPicPr>
          <p:cNvPr id="84994" name="Picture 2" descr="Image result for mauritius ma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483"/>
          <a:stretch/>
        </p:blipFill>
        <p:spPr bwMode="auto">
          <a:xfrm>
            <a:off x="5868144" y="1124745"/>
            <a:ext cx="3072173" cy="5472608"/>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1122632090"/>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79</a:t>
            </a:r>
            <a:endParaRPr lang="en-GB" sz="1400" b="1" dirty="0">
              <a:latin typeface="Calibri" panose="020F0502020204030204" pitchFamily="34" charset="0"/>
            </a:endParaRPr>
          </a:p>
        </p:txBody>
      </p:sp>
      <p:sp>
        <p:nvSpPr>
          <p:cNvPr id="7" name="Rectangle 6"/>
          <p:cNvSpPr/>
          <p:nvPr/>
        </p:nvSpPr>
        <p:spPr>
          <a:xfrm>
            <a:off x="165110" y="1124744"/>
            <a:ext cx="5054962" cy="5586145"/>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100" dirty="0" smtClean="0"/>
              <a:t>However</a:t>
            </a:r>
            <a:r>
              <a:rPr lang="en-US" sz="2100" dirty="0"/>
              <a:t>, the Flic </a:t>
            </a:r>
            <a:r>
              <a:rPr lang="en-US" sz="2100" dirty="0" err="1"/>
              <a:t>en</a:t>
            </a:r>
            <a:r>
              <a:rPr lang="en-US" sz="2100" dirty="0"/>
              <a:t> </a:t>
            </a:r>
            <a:r>
              <a:rPr lang="en-US" sz="2100" dirty="0" err="1"/>
              <a:t>Flac</a:t>
            </a:r>
            <a:r>
              <a:rPr lang="en-US" sz="2100" dirty="0"/>
              <a:t> beach represents a stark contrast in terms of destination evolution, and the pictures below highlight some key differences between the hotel zone and the public access zone of the beaches. </a:t>
            </a:r>
            <a:endParaRPr lang="en-US" sz="2100" dirty="0" smtClean="0"/>
          </a:p>
          <a:p>
            <a:pPr marL="342900" indent="-342900">
              <a:buClr>
                <a:srgbClr val="C00000"/>
              </a:buClr>
              <a:buSzPct val="80000"/>
              <a:buFont typeface="Arial" panose="020B0604020202020204" pitchFamily="34" charset="0"/>
              <a:buChar char="►"/>
            </a:pPr>
            <a:r>
              <a:rPr lang="en-US" sz="2100" dirty="0" smtClean="0"/>
              <a:t>There </a:t>
            </a:r>
            <a:r>
              <a:rPr lang="en-US" sz="2100" dirty="0"/>
              <a:t>are several major environmental issues in Flic </a:t>
            </a:r>
            <a:r>
              <a:rPr lang="en-US" sz="2100" dirty="0" err="1"/>
              <a:t>en</a:t>
            </a:r>
            <a:r>
              <a:rPr lang="en-US" sz="2100" dirty="0"/>
              <a:t> </a:t>
            </a:r>
            <a:r>
              <a:rPr lang="en-US" sz="2100" dirty="0" err="1"/>
              <a:t>Flac</a:t>
            </a:r>
            <a:r>
              <a:rPr lang="en-US" sz="2100" dirty="0"/>
              <a:t> like beach erosion, flooding, destruction of habitats in the lagoon, pollution from run-off and submarine discharges into the lagoon (nitrates, phosphates, etc.). </a:t>
            </a:r>
            <a:endParaRPr lang="en-US" sz="2100" dirty="0" smtClean="0"/>
          </a:p>
          <a:p>
            <a:pPr marL="342900" indent="-342900">
              <a:buClr>
                <a:srgbClr val="C00000"/>
              </a:buClr>
              <a:buSzPct val="80000"/>
              <a:buFont typeface="Arial" panose="020B0604020202020204" pitchFamily="34" charset="0"/>
              <a:buChar char="►"/>
            </a:pPr>
            <a:r>
              <a:rPr lang="en-US" sz="2100" dirty="0" smtClean="0"/>
              <a:t>This </a:t>
            </a:r>
            <a:r>
              <a:rPr lang="en-US" sz="2100" dirty="0"/>
              <a:t>has the potential to damage the reef ecosystem and, in turn, this will have an impact on the destinations diving site reputation.</a:t>
            </a:r>
          </a:p>
        </p:txBody>
      </p:sp>
      <p:pic>
        <p:nvPicPr>
          <p:cNvPr id="83970" name="Picture 2" descr="Image result for Flic en Flac environmental eros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185291"/>
            <a:ext cx="3667497" cy="2637822"/>
          </a:xfrm>
          <a:prstGeom prst="rect">
            <a:avLst/>
          </a:prstGeom>
          <a:noFill/>
          <a:extLst>
            <a:ext uri="{909E8E84-426E-40DD-AFC4-6F175D3DCCD1}">
              <a14:hiddenFill xmlns:a14="http://schemas.microsoft.com/office/drawing/2010/main">
                <a:solidFill>
                  <a:srgbClr val="FFFFFF"/>
                </a:solidFill>
              </a14:hiddenFill>
            </a:ext>
          </a:extLst>
        </p:spPr>
      </p:pic>
      <p:pic>
        <p:nvPicPr>
          <p:cNvPr id="83972" name="Picture 4" descr="Image result for Flic en Flac reef  eros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220072" y="3917816"/>
            <a:ext cx="3667496" cy="26413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spTree>
    <p:extLst>
      <p:ext uri="{BB962C8B-B14F-4D97-AF65-F5344CB8AC3E}">
        <p14:creationId xmlns:p14="http://schemas.microsoft.com/office/powerpoint/2010/main" val="3193808193"/>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4000" dirty="0" smtClean="0"/>
              <a:t>2.4 – Tourist Attraction Features</a:t>
            </a:r>
            <a:endParaRPr lang="en-GB" sz="4000" b="1"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80</a:t>
            </a:r>
            <a:endParaRPr lang="en-GB" sz="1400" b="1" dirty="0">
              <a:latin typeface="Calibri" panose="020F0502020204030204" pitchFamily="34" charset="0"/>
            </a:endParaRPr>
          </a:p>
        </p:txBody>
      </p:sp>
      <p:sp>
        <p:nvSpPr>
          <p:cNvPr id="7" name="Rectangle 6"/>
          <p:cNvSpPr/>
          <p:nvPr/>
        </p:nvSpPr>
        <p:spPr>
          <a:xfrm>
            <a:off x="165110" y="1124744"/>
            <a:ext cx="5559018" cy="5743111"/>
          </a:xfrm>
          <a:prstGeom prst="rect">
            <a:avLst/>
          </a:prstGeom>
        </p:spPr>
        <p:txBody>
          <a:bodyPr wrap="square">
            <a:spAutoFit/>
          </a:bodyPr>
          <a:lstStyle/>
          <a:p>
            <a:pPr>
              <a:buClr>
                <a:srgbClr val="C00000"/>
              </a:buClr>
              <a:buSzPct val="80000"/>
            </a:pPr>
            <a:r>
              <a:rPr lang="en-US" sz="2150" b="1" dirty="0">
                <a:solidFill>
                  <a:srgbClr val="C00000"/>
                </a:solidFill>
              </a:rPr>
              <a:t>Mountain tourism</a:t>
            </a:r>
          </a:p>
          <a:p>
            <a:pPr marL="342900" indent="-342900">
              <a:buClr>
                <a:srgbClr val="C00000"/>
              </a:buClr>
              <a:buSzPct val="80000"/>
              <a:buFont typeface="Arial" panose="020B0604020202020204" pitchFamily="34" charset="0"/>
              <a:buChar char="►"/>
            </a:pPr>
            <a:r>
              <a:rPr lang="en-US" sz="2150" dirty="0"/>
              <a:t>After coasts and islands, mountains are the most important destinations for global tourism. More than 50 million people visit mountains each year. Tourists are attracted to mountains for many reasons:</a:t>
            </a:r>
          </a:p>
          <a:p>
            <a:pPr marL="685800" indent="-342900">
              <a:buClr>
                <a:srgbClr val="C00000"/>
              </a:buClr>
              <a:buSzPct val="100000"/>
              <a:buFont typeface="Wingdings" panose="05000000000000000000" pitchFamily="2" charset="2"/>
              <a:buChar char="§"/>
            </a:pPr>
            <a:r>
              <a:rPr lang="en-US" sz="2150" dirty="0" smtClean="0"/>
              <a:t>the </a:t>
            </a:r>
            <a:r>
              <a:rPr lang="en-US" sz="2150" dirty="0"/>
              <a:t>climate and clean air,</a:t>
            </a:r>
          </a:p>
          <a:p>
            <a:pPr marL="685800" indent="-342900">
              <a:buClr>
                <a:srgbClr val="C00000"/>
              </a:buClr>
              <a:buSzPct val="100000"/>
              <a:buFont typeface="Wingdings" panose="05000000000000000000" pitchFamily="2" charset="2"/>
              <a:buChar char="§"/>
            </a:pPr>
            <a:r>
              <a:rPr lang="en-US" sz="2150" dirty="0" smtClean="0"/>
              <a:t>varied </a:t>
            </a:r>
            <a:r>
              <a:rPr lang="en-US" sz="2150" dirty="0"/>
              <a:t>topography,</a:t>
            </a:r>
          </a:p>
          <a:p>
            <a:pPr marL="685800" indent="-342900">
              <a:buClr>
                <a:srgbClr val="C00000"/>
              </a:buClr>
              <a:buSzPct val="100000"/>
              <a:buFont typeface="Wingdings" panose="05000000000000000000" pitchFamily="2" charset="2"/>
              <a:buChar char="§"/>
            </a:pPr>
            <a:r>
              <a:rPr lang="en-US" sz="2150" dirty="0" smtClean="0"/>
              <a:t>scenic </a:t>
            </a:r>
            <a:r>
              <a:rPr lang="en-US" sz="2150" dirty="0"/>
              <a:t>beauty,</a:t>
            </a:r>
          </a:p>
          <a:p>
            <a:pPr marL="685800" indent="-342900">
              <a:buClr>
                <a:srgbClr val="C00000"/>
              </a:buClr>
              <a:buSzPct val="100000"/>
              <a:buFont typeface="Wingdings" panose="05000000000000000000" pitchFamily="2" charset="2"/>
              <a:buChar char="§"/>
            </a:pPr>
            <a:r>
              <a:rPr lang="en-US" sz="2150" dirty="0" smtClean="0"/>
              <a:t>local </a:t>
            </a:r>
            <a:r>
              <a:rPr lang="en-US" sz="2150" dirty="0"/>
              <a:t>traditions,</a:t>
            </a:r>
          </a:p>
          <a:p>
            <a:pPr marL="685800" indent="-342900">
              <a:buClr>
                <a:srgbClr val="C00000"/>
              </a:buClr>
              <a:buSzPct val="100000"/>
              <a:buFont typeface="Wingdings" panose="05000000000000000000" pitchFamily="2" charset="2"/>
              <a:buChar char="§"/>
            </a:pPr>
            <a:r>
              <a:rPr lang="en-US" sz="2150" dirty="0" smtClean="0"/>
              <a:t>‘</a:t>
            </a:r>
            <a:r>
              <a:rPr lang="en-US" sz="2150" dirty="0"/>
              <a:t>simple’ lifestyles, and</a:t>
            </a:r>
          </a:p>
          <a:p>
            <a:pPr marL="685800" indent="-342900">
              <a:buClr>
                <a:srgbClr val="C00000"/>
              </a:buClr>
              <a:buSzPct val="100000"/>
              <a:buFont typeface="Wingdings" panose="05000000000000000000" pitchFamily="2" charset="2"/>
              <a:buChar char="§"/>
            </a:pPr>
            <a:r>
              <a:rPr lang="en-US" sz="2150" dirty="0" smtClean="0"/>
              <a:t>the </a:t>
            </a:r>
            <a:r>
              <a:rPr lang="en-US" sz="2150" dirty="0"/>
              <a:t>opportunities to </a:t>
            </a:r>
            <a:r>
              <a:rPr lang="en-US" sz="2150" dirty="0" err="1"/>
              <a:t>practise</a:t>
            </a:r>
            <a:r>
              <a:rPr lang="en-US" sz="2150" dirty="0"/>
              <a:t> sports that require steep slopes or winter snow.</a:t>
            </a:r>
          </a:p>
          <a:p>
            <a:pPr marL="342900" indent="-342900">
              <a:buClr>
                <a:srgbClr val="C00000"/>
              </a:buClr>
              <a:buSzPct val="80000"/>
              <a:buFont typeface="Arial" panose="020B0604020202020204" pitchFamily="34" charset="0"/>
              <a:buChar char="►"/>
            </a:pPr>
            <a:r>
              <a:rPr lang="en-US" sz="2150" dirty="0"/>
              <a:t>Read the following case study to understand development of tourism </a:t>
            </a:r>
            <a:r>
              <a:rPr lang="en-US" sz="2150" dirty="0" smtClean="0"/>
              <a:t>in mountainous </a:t>
            </a:r>
            <a:r>
              <a:rPr lang="en-US" sz="2150" dirty="0"/>
              <a:t>regions.</a:t>
            </a:r>
          </a:p>
        </p:txBody>
      </p:sp>
      <p:pic>
        <p:nvPicPr>
          <p:cNvPr id="86018" name="Picture 2" descr="Image result for alp wal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1124744"/>
            <a:ext cx="3168352" cy="18596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24658" y="3068960"/>
            <a:ext cx="3180025" cy="1724760"/>
          </a:xfrm>
          <a:prstGeom prst="rect">
            <a:avLst/>
          </a:prstGeom>
        </p:spPr>
      </p:pic>
      <p:pic>
        <p:nvPicPr>
          <p:cNvPr id="86024" name="Picture 8" descr="Image result for mountain wal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724128" y="4869160"/>
            <a:ext cx="3168352" cy="178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758293"/>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80</a:t>
            </a:r>
            <a:endParaRPr lang="en-GB" sz="1400" b="1" dirty="0">
              <a:latin typeface="Calibri" panose="020F0502020204030204" pitchFamily="34" charset="0"/>
            </a:endParaRPr>
          </a:p>
        </p:txBody>
      </p:sp>
      <p:sp>
        <p:nvSpPr>
          <p:cNvPr id="7" name="Rectangle 6"/>
          <p:cNvSpPr/>
          <p:nvPr/>
        </p:nvSpPr>
        <p:spPr>
          <a:xfrm>
            <a:off x="165110" y="1124744"/>
            <a:ext cx="6135082" cy="564770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900" dirty="0"/>
              <a:t>728,000 people visited Petra in Jordan during 2009, a sevenfold increase compared to when with 1990. Petra is the most significant </a:t>
            </a:r>
            <a:r>
              <a:rPr lang="en-US" sz="1900" dirty="0" smtClean="0"/>
              <a:t>tourist site </a:t>
            </a:r>
            <a:r>
              <a:rPr lang="en-US" sz="1900" dirty="0"/>
              <a:t>in Jordan and it will continue in be </a:t>
            </a:r>
            <a:r>
              <a:rPr lang="en-US" sz="1900" dirty="0" smtClean="0"/>
              <a:t>in demand internationally, after being elected one of the “New Wonders of the World” in 2007. </a:t>
            </a:r>
          </a:p>
          <a:p>
            <a:pPr marL="342900" indent="-342900">
              <a:buClr>
                <a:srgbClr val="C00000"/>
              </a:buClr>
              <a:buSzPct val="80000"/>
              <a:buFont typeface="Arial" panose="020B0604020202020204" pitchFamily="34" charset="0"/>
              <a:buChar char="►"/>
            </a:pPr>
            <a:r>
              <a:rPr lang="en-US" sz="1900" dirty="0" smtClean="0"/>
              <a:t>It is </a:t>
            </a:r>
            <a:r>
              <a:rPr lang="en-US" sz="1900" dirty="0"/>
              <a:t>a vast, unique city, carved </a:t>
            </a:r>
            <a:r>
              <a:rPr lang="en-US" sz="1900" dirty="0" smtClean="0"/>
              <a:t>into the </a:t>
            </a:r>
            <a:r>
              <a:rPr lang="en-US" sz="1900" dirty="0"/>
              <a:t>sheer rock face by the </a:t>
            </a:r>
            <a:r>
              <a:rPr lang="en-US" sz="1900" dirty="0" smtClean="0"/>
              <a:t>Nabataeans, </a:t>
            </a:r>
            <a:r>
              <a:rPr lang="en-US" sz="1900" dirty="0"/>
              <a:t>an industrious Arab </a:t>
            </a:r>
            <a:r>
              <a:rPr lang="en-US" sz="1900" dirty="0" smtClean="0"/>
              <a:t>people who </a:t>
            </a:r>
            <a:r>
              <a:rPr lang="en-US" sz="1900" dirty="0"/>
              <a:t>settled there </a:t>
            </a:r>
            <a:r>
              <a:rPr lang="en-US" sz="1900" dirty="0" smtClean="0"/>
              <a:t>more than </a:t>
            </a:r>
            <a:r>
              <a:rPr lang="en-US" sz="1900" dirty="0"/>
              <a:t>2000 </a:t>
            </a:r>
            <a:r>
              <a:rPr lang="en-US" sz="1900" dirty="0" smtClean="0"/>
              <a:t>years ago</a:t>
            </a:r>
            <a:r>
              <a:rPr lang="en-US" sz="1900" dirty="0"/>
              <a:t>, </a:t>
            </a:r>
            <a:r>
              <a:rPr lang="en-US" sz="1900" dirty="0" smtClean="0"/>
              <a:t>turning it into an </a:t>
            </a:r>
            <a:r>
              <a:rPr lang="en-US" sz="1900" dirty="0"/>
              <a:t>important junction </a:t>
            </a:r>
            <a:r>
              <a:rPr lang="en-US" sz="1900" dirty="0" smtClean="0"/>
              <a:t>for the silk spice and other trade routes that linked China, India and southern Arabia with Egypt, Syria and Rome.</a:t>
            </a:r>
          </a:p>
          <a:p>
            <a:pPr marL="342900" indent="-342900">
              <a:buClr>
                <a:srgbClr val="C00000"/>
              </a:buClr>
              <a:buSzPct val="80000"/>
              <a:buFont typeface="Arial" panose="020B0604020202020204" pitchFamily="34" charset="0"/>
              <a:buChar char="►"/>
            </a:pPr>
            <a:r>
              <a:rPr lang="en-US" sz="1900" dirty="0"/>
              <a:t>Entrance to the city is through the </a:t>
            </a:r>
            <a:r>
              <a:rPr lang="en-US" sz="1900" dirty="0" err="1"/>
              <a:t>Siq</a:t>
            </a:r>
            <a:r>
              <a:rPr lang="en-US" sz="1900" dirty="0"/>
              <a:t>, a narrow gorge, over 1km in length, which is flanked on either side by soaring 80m high cliffs. Just walking through the </a:t>
            </a:r>
            <a:r>
              <a:rPr lang="en-US" sz="1900" dirty="0" err="1"/>
              <a:t>Siq</a:t>
            </a:r>
            <a:r>
              <a:rPr lang="en-US" sz="1900" dirty="0"/>
              <a:t> is an experience in itself. The colour and formations of the rock are dazzling. As you reach the end of the </a:t>
            </a:r>
            <a:r>
              <a:rPr lang="en-US" sz="1900" dirty="0" err="1"/>
              <a:t>Siq</a:t>
            </a:r>
            <a:r>
              <a:rPr lang="en-US" sz="1900" dirty="0"/>
              <a:t> you will catch your first glimpse of the Al </a:t>
            </a:r>
            <a:r>
              <a:rPr lang="en-US" sz="1900" dirty="0" err="1"/>
              <a:t>Khazneh</a:t>
            </a:r>
            <a:r>
              <a:rPr lang="en-US" sz="1900" dirty="0"/>
              <a:t> treasury. </a:t>
            </a:r>
            <a:endParaRPr lang="en-US" sz="1900" dirty="0" smtClean="0"/>
          </a:p>
        </p:txBody>
      </p:sp>
      <p:sp>
        <p:nvSpPr>
          <p:cNvPr id="13"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pic>
        <p:nvPicPr>
          <p:cNvPr id="88066" name="Picture 2" descr="Image result for petr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00192" y="1196753"/>
            <a:ext cx="259228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88068" name="Picture 4" descr="Image result for petr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3140968"/>
            <a:ext cx="2592288" cy="1901142"/>
          </a:xfrm>
          <a:prstGeom prst="rect">
            <a:avLst/>
          </a:prstGeom>
          <a:noFill/>
          <a:extLst>
            <a:ext uri="{909E8E84-426E-40DD-AFC4-6F175D3DCCD1}">
              <a14:hiddenFill xmlns:a14="http://schemas.microsoft.com/office/drawing/2010/main">
                <a:solidFill>
                  <a:srgbClr val="FFFFFF"/>
                </a:solidFill>
              </a14:hiddenFill>
            </a:ext>
          </a:extLst>
        </p:spPr>
      </p:pic>
      <p:pic>
        <p:nvPicPr>
          <p:cNvPr id="88070" name="Picture 6" descr="Image result for petr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0192" y="5098659"/>
            <a:ext cx="2592288" cy="1581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207214"/>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80</a:t>
            </a:r>
            <a:endParaRPr lang="en-GB" sz="1400" b="1" dirty="0">
              <a:latin typeface="Calibri" panose="020F0502020204030204" pitchFamily="34" charset="0"/>
            </a:endParaRPr>
          </a:p>
        </p:txBody>
      </p:sp>
      <p:sp>
        <p:nvSpPr>
          <p:cNvPr id="7" name="Rectangle 6"/>
          <p:cNvSpPr/>
          <p:nvPr/>
        </p:nvSpPr>
        <p:spPr>
          <a:xfrm>
            <a:off x="165110" y="1124744"/>
            <a:ext cx="5559018" cy="563231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smtClean="0"/>
              <a:t>For most visitors, following the route shown below, this is an awe inspiring experience. There is a massive citadel 30m wide and 43m high, carved out of sheer, dusky pink, rock-face and dwarfing everything around it. </a:t>
            </a:r>
          </a:p>
          <a:p>
            <a:pPr marL="342900" indent="-342900">
              <a:buClr>
                <a:srgbClr val="C00000"/>
              </a:buClr>
              <a:buSzPct val="80000"/>
              <a:buFont typeface="Arial" panose="020B0604020202020204" pitchFamily="34" charset="0"/>
              <a:buChar char="►"/>
            </a:pPr>
            <a:r>
              <a:rPr lang="en-US" sz="2000" dirty="0" smtClean="0"/>
              <a:t>It was carved in the early 1</a:t>
            </a:r>
            <a:r>
              <a:rPr lang="en-US" sz="2000" baseline="30000" dirty="0" smtClean="0"/>
              <a:t>st</a:t>
            </a:r>
            <a:r>
              <a:rPr lang="en-US" sz="2000" dirty="0" smtClean="0"/>
              <a:t> century as the tomb of an important Nabataean king and represents the engineering genius of these ancient people.</a:t>
            </a:r>
          </a:p>
          <a:p>
            <a:pPr marL="342900" indent="-342900">
              <a:buClr>
                <a:srgbClr val="C00000"/>
              </a:buClr>
              <a:buSzPct val="80000"/>
              <a:buFont typeface="Arial" panose="020B0604020202020204" pitchFamily="34" charset="0"/>
              <a:buChar char="►"/>
            </a:pPr>
            <a:r>
              <a:rPr lang="en-US" sz="2000" dirty="0" err="1" smtClean="0"/>
              <a:t>Motorised</a:t>
            </a:r>
            <a:r>
              <a:rPr lang="en-US" sz="2000" dirty="0" smtClean="0"/>
              <a:t> vehicles are not permitted to enter the site. However, visitors can hire a horse or a horse-drawn carriage to take them through the one 1km </a:t>
            </a:r>
            <a:r>
              <a:rPr lang="en-US" sz="2000" dirty="0" err="1" smtClean="0"/>
              <a:t>Siq</a:t>
            </a:r>
            <a:r>
              <a:rPr lang="en-US" sz="2000" dirty="0" smtClean="0"/>
              <a:t>. </a:t>
            </a:r>
          </a:p>
          <a:p>
            <a:pPr marL="342900" indent="-342900">
              <a:buClr>
                <a:srgbClr val="C00000"/>
              </a:buClr>
              <a:buSzPct val="80000"/>
              <a:buFont typeface="Arial" panose="020B0604020202020204" pitchFamily="34" charset="0"/>
              <a:buChar char="►"/>
            </a:pPr>
            <a:r>
              <a:rPr lang="en-US" sz="2000" dirty="0" smtClean="0"/>
              <a:t>For the elderly and/or handicapped, the Visitors Centre, close to the entrance of the </a:t>
            </a:r>
            <a:r>
              <a:rPr lang="en-US" sz="2000" dirty="0" err="1" smtClean="0"/>
              <a:t>Siq</a:t>
            </a:r>
            <a:r>
              <a:rPr lang="en-US" sz="2000" dirty="0" smtClean="0"/>
              <a:t>, will issue a special permit (at an extra fee)m for the carriage to go inside Petra to visit the main attractions. </a:t>
            </a:r>
          </a:p>
        </p:txBody>
      </p:sp>
      <p:sp>
        <p:nvSpPr>
          <p:cNvPr id="13"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pic>
        <p:nvPicPr>
          <p:cNvPr id="87042" name="Picture 2" descr="Image result for petr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24128" y="1124743"/>
            <a:ext cx="3195439" cy="2458881"/>
          </a:xfrm>
          <a:prstGeom prst="rect">
            <a:avLst/>
          </a:prstGeom>
          <a:noFill/>
          <a:extLst>
            <a:ext uri="{909E8E84-426E-40DD-AFC4-6F175D3DCCD1}">
              <a14:hiddenFill xmlns:a14="http://schemas.microsoft.com/office/drawing/2010/main">
                <a:solidFill>
                  <a:srgbClr val="FFFFFF"/>
                </a:solidFill>
              </a14:hiddenFill>
            </a:ext>
          </a:extLst>
        </p:spPr>
      </p:pic>
      <p:pic>
        <p:nvPicPr>
          <p:cNvPr id="87044" name="Picture 4" descr="Image result for petr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128" y="3696715"/>
            <a:ext cx="3195439" cy="239658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file"/>
          </p:cNvPr>
          <p:cNvSpPr txBox="1"/>
          <p:nvPr/>
        </p:nvSpPr>
        <p:spPr>
          <a:xfrm>
            <a:off x="6393192" y="6197242"/>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Why Petra?</a:t>
            </a:r>
            <a:endParaRPr lang="en-US" sz="2000" dirty="0"/>
          </a:p>
        </p:txBody>
      </p:sp>
    </p:spTree>
    <p:extLst>
      <p:ext uri="{BB962C8B-B14F-4D97-AF65-F5344CB8AC3E}">
        <p14:creationId xmlns:p14="http://schemas.microsoft.com/office/powerpoint/2010/main" val="1757154218"/>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81</a:t>
            </a:r>
            <a:endParaRPr lang="en-GB" sz="1400" b="1" dirty="0">
              <a:latin typeface="Calibri" panose="020F0502020204030204" pitchFamily="34" charset="0"/>
            </a:endParaRPr>
          </a:p>
        </p:txBody>
      </p:sp>
      <p:sp>
        <p:nvSpPr>
          <p:cNvPr id="7" name="Rectangle 6"/>
          <p:cNvSpPr/>
          <p:nvPr/>
        </p:nvSpPr>
        <p:spPr>
          <a:xfrm>
            <a:off x="165110" y="1124744"/>
            <a:ext cx="6279098" cy="5647700"/>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900" dirty="0" smtClean="0"/>
              <a:t>Once inside the site, visitors can hire a donkey, or for the more adventurous, a camel – both come with handlers and take designated routes through the site.</a:t>
            </a:r>
          </a:p>
          <a:p>
            <a:pPr marL="342900" indent="-342900">
              <a:buClr>
                <a:srgbClr val="C00000"/>
              </a:buClr>
              <a:buSzPct val="80000"/>
              <a:buFont typeface="Arial" panose="020B0604020202020204" pitchFamily="34" charset="0"/>
              <a:buChar char="►"/>
            </a:pPr>
            <a:r>
              <a:rPr lang="en-US" sz="1900" dirty="0" smtClean="0"/>
              <a:t>Petra has much to offer to its visitors and is a must-see attraction for anyone interested in history, scenic hiking trails and amazing archaeological relics. </a:t>
            </a:r>
          </a:p>
          <a:p>
            <a:pPr marL="342900" indent="-342900">
              <a:buClr>
                <a:srgbClr val="C00000"/>
              </a:buClr>
              <a:buSzPct val="80000"/>
              <a:buFont typeface="Arial" panose="020B0604020202020204" pitchFamily="34" charset="0"/>
              <a:buChar char="►"/>
            </a:pPr>
            <a:r>
              <a:rPr lang="en-US" sz="1900" dirty="0" smtClean="0"/>
              <a:t>This helps enrich the </a:t>
            </a:r>
            <a:r>
              <a:rPr lang="en-US" sz="1900" dirty="0"/>
              <a:t>tourism experience, new interpretation signs have been produced and are being installed along the main tourist trail inside Petra.</a:t>
            </a:r>
          </a:p>
          <a:p>
            <a:pPr marL="342900" indent="-342900">
              <a:buClr>
                <a:srgbClr val="C00000"/>
              </a:buClr>
              <a:buSzPct val="80000"/>
              <a:buFont typeface="Arial" panose="020B0604020202020204" pitchFamily="34" charset="0"/>
              <a:buChar char="►"/>
            </a:pPr>
            <a:r>
              <a:rPr lang="en-US" sz="1900" dirty="0"/>
              <a:t>The existence of numerous religious sites within Petra indicates the spiritual and sacred rituals of the Nabataeans. There are several high places of sacrifice, indicating that animal sacrifices to the gods were common. </a:t>
            </a:r>
            <a:endParaRPr lang="en-US" sz="1900" dirty="0" smtClean="0"/>
          </a:p>
          <a:p>
            <a:pPr marL="342900" indent="-342900">
              <a:buClr>
                <a:srgbClr val="C00000"/>
              </a:buClr>
              <a:buSzPct val="80000"/>
              <a:buFont typeface="Arial" panose="020B0604020202020204" pitchFamily="34" charset="0"/>
              <a:buChar char="►"/>
            </a:pPr>
            <a:r>
              <a:rPr lang="en-US" sz="1900" dirty="0" smtClean="0"/>
              <a:t>Visitors </a:t>
            </a:r>
            <a:r>
              <a:rPr lang="en-US" sz="1900" dirty="0"/>
              <a:t>can climb the steps to the High Place of Sacrifice inside Petra to get an idea of this ancient ritual, as well as gaining a spectacular view of the city below and the surrounding landscape.</a:t>
            </a:r>
            <a:endParaRPr lang="en-US" sz="1900" dirty="0" smtClean="0"/>
          </a:p>
        </p:txBody>
      </p:sp>
      <p:sp>
        <p:nvSpPr>
          <p:cNvPr id="13"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pic>
        <p:nvPicPr>
          <p:cNvPr id="8909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158653"/>
            <a:ext cx="2432939" cy="2090096"/>
          </a:xfrm>
          <a:prstGeom prst="rect">
            <a:avLst/>
          </a:prstGeom>
          <a:noFill/>
          <a:extLst>
            <a:ext uri="{909E8E84-426E-40DD-AFC4-6F175D3DCCD1}">
              <a14:hiddenFill xmlns:a14="http://schemas.microsoft.com/office/drawing/2010/main">
                <a:solidFill>
                  <a:srgbClr val="FFFFFF"/>
                </a:solidFill>
              </a14:hiddenFill>
            </a:ext>
          </a:extLst>
        </p:spPr>
      </p:pic>
      <p:pic>
        <p:nvPicPr>
          <p:cNvPr id="89092" name="Picture 4" descr="Jord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7" y="3354666"/>
            <a:ext cx="2432939" cy="1824704"/>
          </a:xfrm>
          <a:prstGeom prst="rect">
            <a:avLst/>
          </a:prstGeom>
          <a:noFill/>
          <a:extLst>
            <a:ext uri="{909E8E84-426E-40DD-AFC4-6F175D3DCCD1}">
              <a14:hiddenFill xmlns:a14="http://schemas.microsoft.com/office/drawing/2010/main">
                <a:solidFill>
                  <a:srgbClr val="FFFFFF"/>
                </a:solidFill>
              </a14:hiddenFill>
            </a:ext>
          </a:extLst>
        </p:spPr>
      </p:pic>
      <p:pic>
        <p:nvPicPr>
          <p:cNvPr id="89094" name="Picture 6" descr="Petr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7" y="5285287"/>
            <a:ext cx="2432939" cy="1306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107436"/>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55</a:t>
            </a:r>
            <a:endParaRPr lang="en-GB" sz="1400" b="1" dirty="0">
              <a:latin typeface="Calibri" panose="020F0502020204030204" pitchFamily="34" charset="0"/>
            </a:endParaRPr>
          </a:p>
        </p:txBody>
      </p:sp>
      <p:sp>
        <p:nvSpPr>
          <p:cNvPr id="13" name="Title 1"/>
          <p:cNvSpPr>
            <a:spLocks noGrp="1"/>
          </p:cNvSpPr>
          <p:nvPr>
            <p:ph type="title"/>
          </p:nvPr>
        </p:nvSpPr>
        <p:spPr>
          <a:xfrm>
            <a:off x="35496" y="44624"/>
            <a:ext cx="7382054" cy="648072"/>
          </a:xfrm>
        </p:spPr>
        <p:txBody>
          <a:bodyPr>
            <a:noAutofit/>
          </a:bodyPr>
          <a:lstStyle/>
          <a:p>
            <a:r>
              <a:rPr lang="en-GB" sz="4000" dirty="0" smtClean="0"/>
              <a:t>2.4 – Tourist Attraction Features</a:t>
            </a:r>
            <a:endParaRPr lang="en-GB" sz="4000" b="1" dirty="0" smtClean="0"/>
          </a:p>
        </p:txBody>
      </p:sp>
      <p:pic>
        <p:nvPicPr>
          <p:cNvPr id="8909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1158653"/>
            <a:ext cx="2432939" cy="2090096"/>
          </a:xfrm>
          <a:prstGeom prst="rect">
            <a:avLst/>
          </a:prstGeom>
          <a:noFill/>
          <a:extLst>
            <a:ext uri="{909E8E84-426E-40DD-AFC4-6F175D3DCCD1}">
              <a14:hiddenFill xmlns:a14="http://schemas.microsoft.com/office/drawing/2010/main">
                <a:solidFill>
                  <a:srgbClr val="FFFFFF"/>
                </a:solidFill>
              </a14:hiddenFill>
            </a:ext>
          </a:extLst>
        </p:spPr>
      </p:pic>
      <p:pic>
        <p:nvPicPr>
          <p:cNvPr id="89092" name="Picture 4" descr="Jord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7" y="3354666"/>
            <a:ext cx="2432939" cy="1824704"/>
          </a:xfrm>
          <a:prstGeom prst="rect">
            <a:avLst/>
          </a:prstGeom>
          <a:noFill/>
          <a:extLst>
            <a:ext uri="{909E8E84-426E-40DD-AFC4-6F175D3DCCD1}">
              <a14:hiddenFill xmlns:a14="http://schemas.microsoft.com/office/drawing/2010/main">
                <a:solidFill>
                  <a:srgbClr val="FFFFFF"/>
                </a:solidFill>
              </a14:hiddenFill>
            </a:ext>
          </a:extLst>
        </p:spPr>
      </p:pic>
      <p:pic>
        <p:nvPicPr>
          <p:cNvPr id="89094" name="Picture 6" descr="Petr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7" y="5285287"/>
            <a:ext cx="2432939" cy="1306471"/>
          </a:xfrm>
          <a:prstGeom prst="rect">
            <a:avLst/>
          </a:prstGeom>
          <a:noFill/>
          <a:extLst>
            <a:ext uri="{909E8E84-426E-40DD-AFC4-6F175D3DCCD1}">
              <a14:hiddenFill xmlns:a14="http://schemas.microsoft.com/office/drawing/2010/main">
                <a:solidFill>
                  <a:srgbClr val="FFFFFF"/>
                </a:solidFill>
              </a14:hiddenFill>
            </a:ext>
          </a:extLst>
        </p:spPr>
      </p:pic>
      <p:pic>
        <p:nvPicPr>
          <p:cNvPr id="90116" name="Picture 4" descr="Related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12" y="1158653"/>
            <a:ext cx="6120680" cy="5442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955051"/>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81</a:t>
            </a:r>
            <a:endParaRPr lang="en-GB" sz="1400" b="1" dirty="0">
              <a:latin typeface="Calibri" panose="020F0502020204030204" pitchFamily="34" charset="0"/>
            </a:endParaRPr>
          </a:p>
        </p:txBody>
      </p:sp>
      <p:sp>
        <p:nvSpPr>
          <p:cNvPr id="7" name="Rectangle 6"/>
          <p:cNvSpPr/>
          <p:nvPr/>
        </p:nvSpPr>
        <p:spPr>
          <a:xfrm>
            <a:off x="165110" y="1124744"/>
            <a:ext cx="5126970" cy="3223959"/>
          </a:xfrm>
          <a:prstGeom prst="rect">
            <a:avLst/>
          </a:prstGeom>
        </p:spPr>
        <p:txBody>
          <a:bodyPr wrap="square">
            <a:spAutoFit/>
          </a:bodyPr>
          <a:lstStyle/>
          <a:p>
            <a:pPr>
              <a:buClr>
                <a:srgbClr val="C00000"/>
              </a:buClr>
              <a:buSzPct val="80000"/>
            </a:pPr>
            <a:r>
              <a:rPr lang="en-US" sz="1850" b="1" dirty="0" smtClean="0">
                <a:solidFill>
                  <a:srgbClr val="C00000"/>
                </a:solidFill>
              </a:rPr>
              <a:t>Sport Based Tourism</a:t>
            </a:r>
          </a:p>
          <a:p>
            <a:pPr marL="342900" indent="-342900">
              <a:buClr>
                <a:srgbClr val="C00000"/>
              </a:buClr>
              <a:buSzPct val="80000"/>
              <a:buFont typeface="Arial" panose="020B0604020202020204" pitchFamily="34" charset="0"/>
              <a:buChar char="►"/>
            </a:pPr>
            <a:r>
              <a:rPr lang="en-US" sz="1850" dirty="0" smtClean="0"/>
              <a:t>Sport-based </a:t>
            </a:r>
            <a:r>
              <a:rPr lang="en-US" sz="1850" dirty="0"/>
              <a:t>tourism in particular has boomed in mountain regions over the past 30 years. It has expanded from the traditional areas of North America and the European Alps to largely untouched mountain regions, including parts of Central Asia, the Himalayas, Karakorum, Caucasus,</a:t>
            </a:r>
          </a:p>
          <a:p>
            <a:pPr marL="342900" indent="-342900">
              <a:buClr>
                <a:srgbClr val="C00000"/>
              </a:buClr>
              <a:buSzPct val="80000"/>
              <a:buFont typeface="Arial" panose="020B0604020202020204" pitchFamily="34" charset="0"/>
              <a:buChar char="►"/>
            </a:pPr>
            <a:r>
              <a:rPr lang="en-US" sz="1850" dirty="0"/>
              <a:t>Andes and even Antarctica. Typical mountain activities include hiking, siding, snowboarding, climbing and birdwatching. </a:t>
            </a:r>
            <a:endParaRPr lang="en-US" sz="1850" dirty="0" smtClean="0"/>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2162" name="Picture 2" descr="Image result for skiing Lenzerhei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92080" y="1182634"/>
            <a:ext cx="3600400" cy="267841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5110" y="4361036"/>
            <a:ext cx="8707264" cy="239450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850" dirty="0"/>
              <a:t>However, extreme sports, such as bungee jumping, </a:t>
            </a:r>
            <a:r>
              <a:rPr lang="en-US" sz="1850" dirty="0" err="1"/>
              <a:t>hydrospeeding</a:t>
            </a:r>
            <a:r>
              <a:rPr lang="en-US" sz="1850" dirty="0"/>
              <a:t>, rafting, paragliding and </a:t>
            </a:r>
            <a:r>
              <a:rPr lang="en-US" sz="1850" dirty="0" err="1"/>
              <a:t>canyoning</a:t>
            </a:r>
            <a:r>
              <a:rPr lang="en-US" sz="1850" dirty="0"/>
              <a:t> are becoming increasingly popular, especially with affluent urban thrill-seekers. Another growth area for alpine tourism focuses on mountains as a source of well-being and health.</a:t>
            </a:r>
          </a:p>
          <a:p>
            <a:pPr marL="342900" indent="-342900">
              <a:buClr>
                <a:srgbClr val="C00000"/>
              </a:buClr>
              <a:buSzPct val="80000"/>
              <a:buFont typeface="Arial" panose="020B0604020202020204" pitchFamily="34" charset="0"/>
              <a:buChar char="►"/>
            </a:pPr>
            <a:r>
              <a:rPr lang="en-US" sz="1850" dirty="0"/>
              <a:t>An ever-increasing number of mountain tours offer opportunities for contemplation and meditation.</a:t>
            </a:r>
          </a:p>
          <a:p>
            <a:pPr marL="342900" indent="-342900">
              <a:buClr>
                <a:srgbClr val="C00000"/>
              </a:buClr>
              <a:buSzPct val="80000"/>
              <a:buFont typeface="Arial" panose="020B0604020202020204" pitchFamily="34" charset="0"/>
              <a:buChar char="►"/>
            </a:pPr>
            <a:r>
              <a:rPr lang="en-US" sz="1850" dirty="0"/>
              <a:t>Fig. 2.11 shows one such mountain environment that has been developed for tourism purposes.</a:t>
            </a:r>
          </a:p>
        </p:txBody>
      </p:sp>
      <p:sp>
        <p:nvSpPr>
          <p:cNvPr id="5" name="Rectangle 4"/>
          <p:cNvSpPr/>
          <p:nvPr/>
        </p:nvSpPr>
        <p:spPr>
          <a:xfrm>
            <a:off x="5436096" y="3926376"/>
            <a:ext cx="3358676"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a:t>Fig. 2.11 </a:t>
            </a:r>
            <a:r>
              <a:rPr lang="en-US" b="1" dirty="0" smtClean="0"/>
              <a:t>- </a:t>
            </a:r>
            <a:r>
              <a:rPr lang="en-US" dirty="0" smtClean="0"/>
              <a:t>Mountain </a:t>
            </a:r>
            <a:r>
              <a:rPr lang="en-US" dirty="0"/>
              <a:t>tourism</a:t>
            </a:r>
          </a:p>
        </p:txBody>
      </p:sp>
    </p:spTree>
    <p:extLst>
      <p:ext uri="{BB962C8B-B14F-4D97-AF65-F5344CB8AC3E}">
        <p14:creationId xmlns:p14="http://schemas.microsoft.com/office/powerpoint/2010/main" val="3293666606"/>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81</a:t>
            </a:r>
            <a:endParaRPr lang="en-GB" sz="1400" b="1" dirty="0">
              <a:latin typeface="Calibri" panose="020F0502020204030204" pitchFamily="34" charset="0"/>
            </a:endParaRPr>
          </a:p>
        </p:txBody>
      </p:sp>
      <p:sp>
        <p:nvSpPr>
          <p:cNvPr id="7" name="Rectangle 6"/>
          <p:cNvSpPr/>
          <p:nvPr/>
        </p:nvSpPr>
        <p:spPr>
          <a:xfrm>
            <a:off x="165110" y="1124744"/>
            <a:ext cx="8727370" cy="5530745"/>
          </a:xfrm>
          <a:prstGeom prst="rect">
            <a:avLst/>
          </a:prstGeom>
        </p:spPr>
        <p:txBody>
          <a:bodyPr wrap="square">
            <a:spAutoFit/>
          </a:bodyPr>
          <a:lstStyle/>
          <a:p>
            <a:pPr>
              <a:buClr>
                <a:srgbClr val="C00000"/>
              </a:buClr>
              <a:buSzPct val="80000"/>
            </a:pPr>
            <a:r>
              <a:rPr lang="en-US" sz="1860" b="1" dirty="0" smtClean="0">
                <a:solidFill>
                  <a:srgbClr val="C00000"/>
                </a:solidFill>
              </a:rPr>
              <a:t>Sport Based Tourism</a:t>
            </a:r>
          </a:p>
          <a:p>
            <a:pPr marL="342900" indent="-342900">
              <a:buClr>
                <a:srgbClr val="C00000"/>
              </a:buClr>
              <a:buSzPct val="80000"/>
              <a:buFont typeface="Arial" panose="020B0604020202020204" pitchFamily="34" charset="0"/>
              <a:buChar char="►"/>
            </a:pPr>
            <a:endParaRPr lang="en-US" sz="1860" dirty="0" smtClean="0"/>
          </a:p>
          <a:p>
            <a:pPr marL="342900" indent="-342900">
              <a:buClr>
                <a:srgbClr val="C00000"/>
              </a:buClr>
              <a:buSzPct val="80000"/>
              <a:buFont typeface="Arial" panose="020B0604020202020204" pitchFamily="34" charset="0"/>
              <a:buChar char="►"/>
            </a:pPr>
            <a:endParaRPr lang="en-US" sz="1860" dirty="0"/>
          </a:p>
          <a:p>
            <a:pPr marL="342900" indent="-342900">
              <a:buClr>
                <a:srgbClr val="C00000"/>
              </a:buClr>
              <a:buSzPct val="80000"/>
              <a:buFont typeface="Arial" panose="020B0604020202020204" pitchFamily="34" charset="0"/>
              <a:buChar char="►"/>
            </a:pPr>
            <a:endParaRPr lang="en-US" sz="1860" dirty="0" smtClean="0"/>
          </a:p>
          <a:p>
            <a:pPr marL="342900" indent="-342900">
              <a:buClr>
                <a:srgbClr val="C00000"/>
              </a:buClr>
              <a:buSzPct val="80000"/>
              <a:buFont typeface="Arial" panose="020B0604020202020204" pitchFamily="34" charset="0"/>
              <a:buChar char="►"/>
            </a:pPr>
            <a:endParaRPr lang="en-US" sz="1860" dirty="0" smtClean="0"/>
          </a:p>
          <a:p>
            <a:pPr marL="342900" indent="-342900">
              <a:buClr>
                <a:srgbClr val="C00000"/>
              </a:buClr>
              <a:buSzPct val="80000"/>
              <a:buFont typeface="Arial" panose="020B0604020202020204" pitchFamily="34" charset="0"/>
              <a:buChar char="►"/>
            </a:pPr>
            <a:endParaRPr lang="en-US" sz="1860" dirty="0"/>
          </a:p>
          <a:p>
            <a:pPr marL="342900" indent="-342900">
              <a:buClr>
                <a:srgbClr val="C00000"/>
              </a:buClr>
              <a:buSzPct val="80000"/>
              <a:buFont typeface="Arial" panose="020B0604020202020204" pitchFamily="34" charset="0"/>
              <a:buChar char="►"/>
            </a:pPr>
            <a:endParaRPr lang="en-US" sz="1860" dirty="0" smtClean="0"/>
          </a:p>
          <a:p>
            <a:pPr marL="342900" indent="-342900">
              <a:buClr>
                <a:srgbClr val="C00000"/>
              </a:buClr>
              <a:buSzPct val="80000"/>
              <a:buFont typeface="Arial" panose="020B0604020202020204" pitchFamily="34" charset="0"/>
              <a:buChar char="►"/>
            </a:pPr>
            <a:endParaRPr lang="en-US" sz="1860" dirty="0"/>
          </a:p>
          <a:p>
            <a:pPr>
              <a:buClr>
                <a:srgbClr val="C00000"/>
              </a:buClr>
              <a:buSzPct val="80000"/>
            </a:pPr>
            <a:endParaRPr lang="en-US" sz="1860" dirty="0"/>
          </a:p>
          <a:p>
            <a:pPr>
              <a:buClr>
                <a:srgbClr val="C00000"/>
              </a:buClr>
              <a:buSzPct val="80000"/>
            </a:pPr>
            <a:endParaRPr lang="en-US" sz="1860" dirty="0"/>
          </a:p>
          <a:p>
            <a:pPr marL="342900" indent="-342900">
              <a:buClr>
                <a:srgbClr val="C00000"/>
              </a:buClr>
              <a:buSzPct val="80000"/>
              <a:buFont typeface="Arial" panose="020B0604020202020204" pitchFamily="34" charset="0"/>
              <a:buChar char="►"/>
            </a:pPr>
            <a:r>
              <a:rPr lang="en-US" sz="1860" dirty="0" smtClean="0"/>
              <a:t>Switzerland’s </a:t>
            </a:r>
            <a:r>
              <a:rPr lang="en-US" sz="1860" dirty="0"/>
              <a:t>first regular skiing courses were organised here in January 1903, with the participation of the best skiers then available in Central Europe. This created an instant recognition for Lenzerheide as a top ski resort. </a:t>
            </a:r>
          </a:p>
          <a:p>
            <a:pPr marL="342900" indent="-342900">
              <a:buClr>
                <a:srgbClr val="C00000"/>
              </a:buClr>
              <a:buSzPct val="80000"/>
              <a:buFont typeface="Arial" panose="020B0604020202020204" pitchFamily="34" charset="0"/>
              <a:buChar char="►"/>
            </a:pPr>
            <a:r>
              <a:rPr lang="en-US" sz="1860" dirty="0" smtClean="0"/>
              <a:t>In 1942, a ski lift was built up to Piz Scalottas, and it was to remain Switzerland’s longest for a considerable time. More ski slopes were developed as the years went by. Today, the main skiing areas rise up on both sides of Lenzerheide, to the west up to Piz Scalottas at 2,323 metres which has the benefit of the morning sun whilst the east slopes up to 2,865 metres at the </a:t>
            </a:r>
            <a:r>
              <a:rPr lang="en-US" sz="1860" dirty="0" err="1" smtClean="0"/>
              <a:t>Rothorn</a:t>
            </a:r>
            <a:r>
              <a:rPr lang="en-US" sz="1860" dirty="0" smtClean="0"/>
              <a:t> which has the benefit of the afternoon sun. </a:t>
            </a:r>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1138" name="Picture 2" descr="Image result for Piz Scalotta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716016" y="1124745"/>
            <a:ext cx="4175136" cy="242571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7230" y="1480716"/>
            <a:ext cx="4547458" cy="2382191"/>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860" dirty="0"/>
              <a:t>The Swiss ski resort of Lenzerheide began its life as a tourist destination in 1882, when a former alpine dairy was opened as the 30-bed Hotel </a:t>
            </a:r>
            <a:r>
              <a:rPr lang="en-US" sz="1860" dirty="0" err="1"/>
              <a:t>Kurhaus</a:t>
            </a:r>
            <a:r>
              <a:rPr lang="en-US" sz="1860" dirty="0"/>
              <a:t>.</a:t>
            </a:r>
          </a:p>
          <a:p>
            <a:pPr marL="342900" indent="-342900">
              <a:buClr>
                <a:srgbClr val="C00000"/>
              </a:buClr>
              <a:buSzPct val="80000"/>
              <a:buFont typeface="Arial" panose="020B0604020202020204" pitchFamily="34" charset="0"/>
              <a:buChar char="►"/>
            </a:pPr>
            <a:r>
              <a:rPr lang="en-US" sz="1860" dirty="0"/>
              <a:t>Other hotels and holiday residences gradually made an appearance as Lenzerheide became a much-frequented summer holiday resort. </a:t>
            </a:r>
          </a:p>
        </p:txBody>
      </p:sp>
    </p:spTree>
    <p:extLst>
      <p:ext uri="{BB962C8B-B14F-4D97-AF65-F5344CB8AC3E}">
        <p14:creationId xmlns:p14="http://schemas.microsoft.com/office/powerpoint/2010/main" val="1257431159"/>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82</a:t>
            </a:r>
            <a:endParaRPr lang="en-GB" sz="1400" b="1" dirty="0">
              <a:latin typeface="Calibri" panose="020F0502020204030204" pitchFamily="34" charset="0"/>
            </a:endParaRPr>
          </a:p>
        </p:txBody>
      </p:sp>
      <p:sp>
        <p:nvSpPr>
          <p:cNvPr id="7" name="Rectangle 6"/>
          <p:cNvSpPr/>
          <p:nvPr/>
        </p:nvSpPr>
        <p:spPr>
          <a:xfrm>
            <a:off x="165110" y="1124744"/>
            <a:ext cx="8727370" cy="5632311"/>
          </a:xfrm>
          <a:prstGeom prst="rect">
            <a:avLst/>
          </a:prstGeom>
        </p:spPr>
        <p:txBody>
          <a:bodyPr wrap="square">
            <a:spAutoFit/>
          </a:bodyPr>
          <a:lstStyle/>
          <a:p>
            <a:pPr>
              <a:buClr>
                <a:srgbClr val="C00000"/>
              </a:buClr>
              <a:buSzPct val="100000"/>
            </a:pPr>
            <a:r>
              <a:rPr lang="en-US" sz="2000" b="1" dirty="0" smtClean="0">
                <a:solidFill>
                  <a:srgbClr val="C00000"/>
                </a:solidFill>
              </a:rPr>
              <a:t>Sport Based Tourism</a:t>
            </a:r>
          </a:p>
          <a:p>
            <a:pPr marL="342900" indent="-342900">
              <a:buClr>
                <a:srgbClr val="C00000"/>
              </a:buClr>
              <a:buSzPct val="80000"/>
              <a:buFont typeface="Arial" panose="020B0604020202020204" pitchFamily="34" charset="0"/>
              <a:buChar char="►"/>
            </a:pPr>
            <a:r>
              <a:rPr lang="en-US" sz="2000" dirty="0" smtClean="0"/>
              <a:t>The </a:t>
            </a:r>
            <a:r>
              <a:rPr lang="en-US" sz="2000" dirty="0"/>
              <a:t>possibilities for alpine skiing has been </a:t>
            </a:r>
            <a:r>
              <a:rPr lang="en-US" sz="2000" dirty="0" smtClean="0"/>
              <a:t/>
            </a:r>
            <a:br>
              <a:rPr lang="en-US" sz="2000" dirty="0" smtClean="0"/>
            </a:br>
            <a:r>
              <a:rPr lang="en-US" sz="2000" dirty="0" smtClean="0"/>
              <a:t>extended </a:t>
            </a:r>
            <a:r>
              <a:rPr lang="en-US" sz="2000" dirty="0"/>
              <a:t>through expertly prepared pistes </a:t>
            </a:r>
            <a:r>
              <a:rPr lang="en-US" sz="2000" dirty="0" smtClean="0"/>
              <a:t/>
            </a:r>
            <a:br>
              <a:rPr lang="en-US" sz="2000" dirty="0" smtClean="0"/>
            </a:br>
            <a:r>
              <a:rPr lang="en-US" sz="2000" dirty="0" smtClean="0"/>
              <a:t>for </a:t>
            </a:r>
            <a:r>
              <a:rPr lang="en-US" sz="2000" dirty="0"/>
              <a:t>cross-country and classical skating. The </a:t>
            </a:r>
            <a:r>
              <a:rPr lang="en-US" sz="2000" dirty="0" smtClean="0"/>
              <a:t/>
            </a:r>
            <a:br>
              <a:rPr lang="en-US" sz="2000" dirty="0" smtClean="0"/>
            </a:br>
            <a:r>
              <a:rPr lang="en-US" sz="2000" dirty="0" smtClean="0"/>
              <a:t>destination </a:t>
            </a:r>
            <a:r>
              <a:rPr lang="en-US" sz="2000" dirty="0"/>
              <a:t>provides:</a:t>
            </a:r>
          </a:p>
          <a:p>
            <a:pPr marL="685800" indent="-285750">
              <a:buClr>
                <a:srgbClr val="C00000"/>
              </a:buClr>
              <a:buSzPct val="80000"/>
              <a:buFont typeface="Wingdings" panose="05000000000000000000" pitchFamily="2" charset="2"/>
              <a:buChar char="§"/>
            </a:pPr>
            <a:r>
              <a:rPr lang="en-US" sz="2000" dirty="0"/>
              <a:t>155 km of slopes for downhill skiing;</a:t>
            </a:r>
          </a:p>
          <a:p>
            <a:pPr marL="685800" indent="-285750">
              <a:buClr>
                <a:srgbClr val="C00000"/>
              </a:buClr>
              <a:buSzPct val="80000"/>
              <a:buFont typeface="Wingdings" panose="05000000000000000000" pitchFamily="2" charset="2"/>
              <a:buChar char="§"/>
            </a:pPr>
            <a:r>
              <a:rPr lang="en-US" sz="2000" dirty="0"/>
              <a:t>With pistes above 2500 metres, skiing </a:t>
            </a:r>
            <a:r>
              <a:rPr lang="en-US" sz="2000" dirty="0" smtClean="0"/>
              <a:t/>
            </a:r>
            <a:br>
              <a:rPr lang="en-US" sz="2000" dirty="0" smtClean="0"/>
            </a:br>
            <a:r>
              <a:rPr lang="en-US" sz="2000" dirty="0" smtClean="0"/>
              <a:t>and </a:t>
            </a:r>
            <a:r>
              <a:rPr lang="en-US" sz="2000" dirty="0"/>
              <a:t>snowboarding is assured throughout the season;</a:t>
            </a:r>
          </a:p>
          <a:p>
            <a:pPr marL="685800" indent="-285750">
              <a:buClr>
                <a:srgbClr val="C00000"/>
              </a:buClr>
              <a:buSzPct val="80000"/>
              <a:buFont typeface="Wingdings" panose="05000000000000000000" pitchFamily="2" charset="2"/>
              <a:buChar char="§"/>
            </a:pPr>
            <a:r>
              <a:rPr lang="en-US" sz="2000" dirty="0"/>
              <a:t>40 Ski lifts that are able to uplift 39,510 skiers/snowboarders per hour;</a:t>
            </a:r>
          </a:p>
          <a:p>
            <a:pPr marL="685800" indent="-285750">
              <a:buClr>
                <a:srgbClr val="C00000"/>
              </a:buClr>
              <a:buSzPct val="80000"/>
              <a:buFont typeface="Wingdings" panose="05000000000000000000" pitchFamily="2" charset="2"/>
              <a:buChar char="§"/>
            </a:pPr>
            <a:r>
              <a:rPr lang="en-US" sz="2000" dirty="0"/>
              <a:t>Switzerland’s longest illuminated run for night skiing;</a:t>
            </a:r>
          </a:p>
          <a:p>
            <a:pPr marL="685800" indent="-285750">
              <a:buClr>
                <a:srgbClr val="C00000"/>
              </a:buClr>
              <a:buSzPct val="80000"/>
              <a:buFont typeface="Wingdings" panose="05000000000000000000" pitchFamily="2" charset="2"/>
              <a:buChar char="§"/>
            </a:pPr>
            <a:r>
              <a:rPr lang="en-US" sz="2000" dirty="0"/>
              <a:t>52 km of cross-country runs;</a:t>
            </a:r>
          </a:p>
          <a:p>
            <a:pPr marL="685800" indent="-285750">
              <a:buClr>
                <a:srgbClr val="C00000"/>
              </a:buClr>
              <a:buSzPct val="80000"/>
              <a:buFont typeface="Wingdings" panose="05000000000000000000" pitchFamily="2" charset="2"/>
              <a:buChar char="§"/>
            </a:pPr>
            <a:r>
              <a:rPr lang="en-US" sz="2000" dirty="0"/>
              <a:t>A network of over 80 km of trails with the frozen </a:t>
            </a:r>
            <a:r>
              <a:rPr lang="en-US" sz="2000" dirty="0" err="1"/>
              <a:t>Heidsee</a:t>
            </a:r>
            <a:r>
              <a:rPr lang="en-US" sz="2000" dirty="0"/>
              <a:t> lake at its centre for winter hikers and Nordic walkers;</a:t>
            </a:r>
          </a:p>
          <a:p>
            <a:pPr marL="685800" indent="-285750">
              <a:buClr>
                <a:srgbClr val="C00000"/>
              </a:buClr>
              <a:buSzPct val="80000"/>
              <a:buFont typeface="Wingdings" panose="05000000000000000000" pitchFamily="2" charset="2"/>
              <a:buChar char="§"/>
            </a:pPr>
            <a:r>
              <a:rPr lang="en-US" sz="2000" dirty="0"/>
              <a:t>In summer, 170 km of signposted hiking routes and Nordic walking trails;</a:t>
            </a:r>
          </a:p>
          <a:p>
            <a:pPr marL="685800" indent="-285750">
              <a:buClr>
                <a:srgbClr val="C00000"/>
              </a:buClr>
              <a:buSzPct val="80000"/>
              <a:buFont typeface="Wingdings" panose="05000000000000000000" pitchFamily="2" charset="2"/>
              <a:buChar char="§"/>
            </a:pPr>
            <a:r>
              <a:rPr lang="en-US" sz="2000" dirty="0"/>
              <a:t>Over 300 km of signposted cycle routes;</a:t>
            </a:r>
          </a:p>
          <a:p>
            <a:pPr marL="685800" indent="-285750">
              <a:buClr>
                <a:srgbClr val="C00000"/>
              </a:buClr>
              <a:buSzPct val="80000"/>
              <a:buFont typeface="Wingdings" panose="05000000000000000000" pitchFamily="2" charset="2"/>
              <a:buChar char="§"/>
            </a:pPr>
            <a:r>
              <a:rPr lang="en-US" sz="2000" dirty="0"/>
              <a:t>The </a:t>
            </a:r>
            <a:r>
              <a:rPr lang="en-US" sz="2000" dirty="0" err="1"/>
              <a:t>Heidsee</a:t>
            </a:r>
            <a:r>
              <a:rPr lang="en-US" sz="2000" dirty="0"/>
              <a:t> lake with its water sports centre and lido with children’s pool is an attraction for families and water lovers</a:t>
            </a:r>
            <a:r>
              <a:rPr lang="en-US" sz="2000" dirty="0" smtClean="0"/>
              <a:t>.</a:t>
            </a:r>
            <a:endParaRPr lang="en-US" sz="2000" dirty="0"/>
          </a:p>
        </p:txBody>
      </p:sp>
      <p:sp>
        <p:nvSpPr>
          <p:cNvPr id="13" name="Title 1"/>
          <p:cNvSpPr>
            <a:spLocks noGrp="1"/>
          </p:cNvSpPr>
          <p:nvPr>
            <p:ph type="title"/>
          </p:nvPr>
        </p:nvSpPr>
        <p:spPr/>
        <p:txBody>
          <a:bodyPr>
            <a:noAutofit/>
          </a:bodyPr>
          <a:lstStyle/>
          <a:p>
            <a:r>
              <a:rPr lang="en-GB" sz="4000" dirty="0" smtClean="0"/>
              <a:t>2.4 – Tourist Attraction Features</a:t>
            </a:r>
            <a:endParaRPr lang="en-GB" sz="4000" b="1" dirty="0" smtClean="0"/>
          </a:p>
        </p:txBody>
      </p:sp>
      <p:pic>
        <p:nvPicPr>
          <p:cNvPr id="93186" name="Picture 2" descr="Image result for switzerland night ski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2" y="1124744"/>
            <a:ext cx="3312368"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904720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45961</TotalTime>
  <Words>17993</Words>
  <Application>Microsoft Office PowerPoint</Application>
  <PresentationFormat>On-screen Show (4:3)</PresentationFormat>
  <Paragraphs>1736</Paragraphs>
  <Slides>140</Slides>
  <Notes>140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140</vt:i4>
      </vt:variant>
    </vt:vector>
  </HeadingPairs>
  <TitlesOfParts>
    <vt:vector size="148" baseType="lpstr">
      <vt:lpstr>Arial</vt:lpstr>
      <vt:lpstr>Calibri</vt:lpstr>
      <vt:lpstr>Lucida Sans Unicode</vt:lpstr>
      <vt:lpstr>Verdana</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2 - Features of worldwide destinations</vt:lpstr>
      <vt:lpstr>2 - Features of worldwide destinations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2.1 – The Main Global Features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2.2 – Different Time Zones and Climates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2.3 – Investigate T&amp;T Destinations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2.4 – Tourist Attraction Features</vt:lpstr>
      <vt:lpstr>2 – Exam Questions – June 2016 – Paper 01 </vt:lpstr>
      <vt:lpstr>2 – Exam Questions – June 2016 – Paper 01 </vt:lpstr>
      <vt:lpstr>2 – Exam Questions – June 2016 – Paper 01 </vt:lpstr>
      <vt:lpstr>2 – Exam Questions – June 2016 – Paper 01 </vt:lpstr>
      <vt:lpstr>2 – Exam Questions – June 2016 – Paper 01 </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The Travel and Tourism Industry</dc:title>
  <dc:subject>Travel and Tourism</dc:subject>
  <dc:creator>Enderoth</dc:creator>
  <cp:keywords>Unit 02 - Features of worldwide destinations</cp:keywords>
  <cp:lastModifiedBy>Enderoth</cp:lastModifiedBy>
  <cp:revision>1666</cp:revision>
  <cp:lastPrinted>2014-01-22T18:25:48Z</cp:lastPrinted>
  <dcterms:created xsi:type="dcterms:W3CDTF">2008-03-12T11:01:44Z</dcterms:created>
  <dcterms:modified xsi:type="dcterms:W3CDTF">2018-04-28T11:06:38Z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